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Open Sauce Heavy" charset="1" panose="00000A00000000000000"/>
      <p:regular r:id="rId17"/>
    </p:embeddedFont>
    <p:embeddedFont>
      <p:font typeface="Open Sauce Bold" charset="1" panose="00000800000000000000"/>
      <p:regular r:id="rId18"/>
    </p:embeddedFont>
    <p:embeddedFont>
      <p:font typeface="Open Sauce" charset="1" panose="00000500000000000000"/>
      <p:regular r:id="rId19"/>
    </p:embeddedFont>
    <p:embeddedFont>
      <p:font typeface="Montserrat" charset="1" panose="000005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svg>
</file>

<file path=ppt/media/image14.png>
</file>

<file path=ppt/media/image15.svg>
</file>

<file path=ppt/media/image16.jpeg>
</file>

<file path=ppt/media/image17.png>
</file>

<file path=ppt/media/image18.png>
</file>

<file path=ppt/media/image19.png>
</file>

<file path=ppt/media/image2.sv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 Id="rId5"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2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15047759" y="3749017"/>
            <a:ext cx="3240241" cy="6504134"/>
          </a:xfrm>
          <a:custGeom>
            <a:avLst/>
            <a:gdLst/>
            <a:ahLst/>
            <a:cxnLst/>
            <a:rect r="r" b="b" t="t" l="l"/>
            <a:pathLst>
              <a:path h="6504134" w="3240241">
                <a:moveTo>
                  <a:pt x="0" y="0"/>
                </a:moveTo>
                <a:lnTo>
                  <a:pt x="3240241" y="0"/>
                </a:lnTo>
                <a:lnTo>
                  <a:pt x="3240241" y="6504133"/>
                </a:lnTo>
                <a:lnTo>
                  <a:pt x="0" y="65041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4281270" y="-1448305"/>
            <a:ext cx="4006730" cy="13183610"/>
            <a:chOff x="0" y="0"/>
            <a:chExt cx="1055270" cy="3472227"/>
          </a:xfrm>
        </p:grpSpPr>
        <p:sp>
          <p:nvSpPr>
            <p:cNvPr name="Freeform 4" id="4"/>
            <p:cNvSpPr/>
            <p:nvPr/>
          </p:nvSpPr>
          <p:spPr>
            <a:xfrm flipH="false" flipV="false" rot="0">
              <a:off x="0" y="0"/>
              <a:ext cx="1055270" cy="3472226"/>
            </a:xfrm>
            <a:custGeom>
              <a:avLst/>
              <a:gdLst/>
              <a:ahLst/>
              <a:cxnLst/>
              <a:rect r="r" b="b" t="t" l="l"/>
              <a:pathLst>
                <a:path h="3472226" w="1055270">
                  <a:moveTo>
                    <a:pt x="0" y="0"/>
                  </a:moveTo>
                  <a:lnTo>
                    <a:pt x="1055270" y="0"/>
                  </a:lnTo>
                  <a:lnTo>
                    <a:pt x="1055270" y="3472226"/>
                  </a:lnTo>
                  <a:lnTo>
                    <a:pt x="0" y="3472226"/>
                  </a:lnTo>
                  <a:close/>
                </a:path>
              </a:pathLst>
            </a:custGeom>
            <a:solidFill>
              <a:srgbClr val="106861"/>
            </a:solidFill>
          </p:spPr>
        </p:sp>
        <p:sp>
          <p:nvSpPr>
            <p:cNvPr name="TextBox 5" id="5"/>
            <p:cNvSpPr txBox="true"/>
            <p:nvPr/>
          </p:nvSpPr>
          <p:spPr>
            <a:xfrm>
              <a:off x="0" y="-19050"/>
              <a:ext cx="1055270" cy="3491277"/>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1971134" y="199889"/>
            <a:ext cx="14345733" cy="1518340"/>
          </a:xfrm>
          <a:prstGeom prst="rect">
            <a:avLst/>
          </a:prstGeom>
        </p:spPr>
        <p:txBody>
          <a:bodyPr anchor="t" rtlCol="false" tIns="0" lIns="0" bIns="0" rIns="0">
            <a:spAutoFit/>
          </a:bodyPr>
          <a:lstStyle/>
          <a:p>
            <a:pPr algn="l">
              <a:lnSpc>
                <a:spcPts val="12386"/>
              </a:lnSpc>
            </a:pPr>
            <a:r>
              <a:rPr lang="en-US" sz="8847" spc="-176" b="true">
                <a:solidFill>
                  <a:srgbClr val="191919"/>
                </a:solidFill>
                <a:latin typeface="Open Sauce Heavy"/>
                <a:ea typeface="Open Sauce Heavy"/>
                <a:cs typeface="Open Sauce Heavy"/>
                <a:sym typeface="Open Sauce Heavy"/>
              </a:rPr>
              <a:t>Smart Trading System</a:t>
            </a:r>
          </a:p>
        </p:txBody>
      </p:sp>
      <p:sp>
        <p:nvSpPr>
          <p:cNvPr name="Freeform 7" id="7"/>
          <p:cNvSpPr/>
          <p:nvPr/>
        </p:nvSpPr>
        <p:spPr>
          <a:xfrm flipH="false" flipV="false" rot="0">
            <a:off x="480823" y="8627817"/>
            <a:ext cx="2297291" cy="1625333"/>
          </a:xfrm>
          <a:custGeom>
            <a:avLst/>
            <a:gdLst/>
            <a:ahLst/>
            <a:cxnLst/>
            <a:rect r="r" b="b" t="t" l="l"/>
            <a:pathLst>
              <a:path h="1625333" w="2297291">
                <a:moveTo>
                  <a:pt x="0" y="0"/>
                </a:moveTo>
                <a:lnTo>
                  <a:pt x="2297291" y="0"/>
                </a:lnTo>
                <a:lnTo>
                  <a:pt x="2297291" y="1625333"/>
                </a:lnTo>
                <a:lnTo>
                  <a:pt x="0" y="1625333"/>
                </a:lnTo>
                <a:lnTo>
                  <a:pt x="0" y="0"/>
                </a:lnTo>
                <a:close/>
              </a:path>
            </a:pathLst>
          </a:custGeom>
          <a:blipFill>
            <a:blip r:embed="rId4"/>
            <a:stretch>
              <a:fillRect l="0" t="0" r="0" b="0"/>
            </a:stretch>
          </a:blipFill>
        </p:spPr>
      </p:sp>
      <p:sp>
        <p:nvSpPr>
          <p:cNvPr name="Freeform 8" id="8"/>
          <p:cNvSpPr/>
          <p:nvPr/>
        </p:nvSpPr>
        <p:spPr>
          <a:xfrm flipH="false" flipV="false" rot="0">
            <a:off x="2981863" y="8928754"/>
            <a:ext cx="2631754" cy="1023460"/>
          </a:xfrm>
          <a:custGeom>
            <a:avLst/>
            <a:gdLst/>
            <a:ahLst/>
            <a:cxnLst/>
            <a:rect r="r" b="b" t="t" l="l"/>
            <a:pathLst>
              <a:path h="1023460" w="2631754">
                <a:moveTo>
                  <a:pt x="0" y="0"/>
                </a:moveTo>
                <a:lnTo>
                  <a:pt x="2631754" y="0"/>
                </a:lnTo>
                <a:lnTo>
                  <a:pt x="2631754" y="1023460"/>
                </a:lnTo>
                <a:lnTo>
                  <a:pt x="0" y="1023460"/>
                </a:lnTo>
                <a:lnTo>
                  <a:pt x="0" y="0"/>
                </a:lnTo>
                <a:close/>
              </a:path>
            </a:pathLst>
          </a:custGeom>
          <a:blipFill>
            <a:blip r:embed="rId5"/>
            <a:stretch>
              <a:fillRect l="0" t="0" r="0" b="0"/>
            </a:stretch>
          </a:blipFill>
        </p:spPr>
      </p:sp>
      <p:sp>
        <p:nvSpPr>
          <p:cNvPr name="TextBox 9" id="9"/>
          <p:cNvSpPr txBox="true"/>
          <p:nvPr/>
        </p:nvSpPr>
        <p:spPr>
          <a:xfrm rot="0">
            <a:off x="14576402" y="7327680"/>
            <a:ext cx="4773219" cy="2624533"/>
          </a:xfrm>
          <a:prstGeom prst="rect">
            <a:avLst/>
          </a:prstGeom>
        </p:spPr>
        <p:txBody>
          <a:bodyPr anchor="t" rtlCol="false" tIns="0" lIns="0" bIns="0" rIns="0">
            <a:spAutoFit/>
          </a:bodyPr>
          <a:lstStyle/>
          <a:p>
            <a:pPr algn="l">
              <a:lnSpc>
                <a:spcPts val="5113"/>
              </a:lnSpc>
            </a:pPr>
            <a:r>
              <a:rPr lang="en-US" sz="3408" b="true">
                <a:solidFill>
                  <a:srgbClr val="F4F9F5"/>
                </a:solidFill>
                <a:latin typeface="Open Sauce Bold"/>
                <a:ea typeface="Open Sauce Bold"/>
                <a:cs typeface="Open Sauce Bold"/>
                <a:sym typeface="Open Sauce Bold"/>
              </a:rPr>
              <a:t>Our Team</a:t>
            </a:r>
          </a:p>
          <a:p>
            <a:pPr algn="l">
              <a:lnSpc>
                <a:spcPts val="3213"/>
              </a:lnSpc>
            </a:pPr>
            <a:r>
              <a:rPr lang="en-US" sz="2142">
                <a:solidFill>
                  <a:srgbClr val="F4F9F5"/>
                </a:solidFill>
                <a:latin typeface="Open Sauce"/>
                <a:ea typeface="Open Sauce"/>
                <a:cs typeface="Open Sauce"/>
                <a:sym typeface="Open Sauce"/>
              </a:rPr>
              <a:t>Luca Barotto s329657</a:t>
            </a:r>
          </a:p>
          <a:p>
            <a:pPr algn="l">
              <a:lnSpc>
                <a:spcPts val="3213"/>
              </a:lnSpc>
            </a:pPr>
            <a:r>
              <a:rPr lang="en-US" sz="2142">
                <a:solidFill>
                  <a:srgbClr val="F4F9F5"/>
                </a:solidFill>
                <a:latin typeface="Open Sauce"/>
                <a:ea typeface="Open Sauce"/>
                <a:cs typeface="Open Sauce"/>
                <a:sym typeface="Open Sauce"/>
              </a:rPr>
              <a:t>Marco Cutarelli s331196</a:t>
            </a:r>
          </a:p>
          <a:p>
            <a:pPr algn="l">
              <a:lnSpc>
                <a:spcPts val="3213"/>
              </a:lnSpc>
            </a:pPr>
            <a:r>
              <a:rPr lang="en-US" sz="2142">
                <a:solidFill>
                  <a:srgbClr val="F4F9F5"/>
                </a:solidFill>
                <a:latin typeface="Open Sauce"/>
                <a:ea typeface="Open Sauce"/>
                <a:cs typeface="Open Sauce"/>
                <a:sym typeface="Open Sauce"/>
              </a:rPr>
              <a:t>Matteo Sabbatini s331202</a:t>
            </a:r>
          </a:p>
          <a:p>
            <a:pPr algn="l">
              <a:lnSpc>
                <a:spcPts val="3213"/>
              </a:lnSpc>
            </a:pPr>
            <a:r>
              <a:rPr lang="en-US" sz="2142">
                <a:solidFill>
                  <a:srgbClr val="F4F9F5"/>
                </a:solidFill>
                <a:latin typeface="Open Sauce"/>
                <a:ea typeface="Open Sauce"/>
                <a:cs typeface="Open Sauce"/>
                <a:sym typeface="Open Sauce"/>
              </a:rPr>
              <a:t>Simone Terranova s331343</a:t>
            </a:r>
          </a:p>
          <a:p>
            <a:pPr algn="l" marL="0" indent="0" lvl="0">
              <a:lnSpc>
                <a:spcPts val="3213"/>
              </a:lnSpc>
            </a:pPr>
            <a:r>
              <a:rPr lang="en-US" sz="2142">
                <a:solidFill>
                  <a:srgbClr val="F4F9F5"/>
                </a:solidFill>
                <a:latin typeface="Open Sauce"/>
                <a:ea typeface="Open Sauce"/>
                <a:cs typeface="Open Sauce"/>
                <a:sym typeface="Open Sauce"/>
              </a:rPr>
              <a:t>Riccardo Fida s327834</a:t>
            </a:r>
          </a:p>
        </p:txBody>
      </p:sp>
      <p:sp>
        <p:nvSpPr>
          <p:cNvPr name="Freeform 10" id="10"/>
          <p:cNvSpPr/>
          <p:nvPr/>
        </p:nvSpPr>
        <p:spPr>
          <a:xfrm flipH="false" flipV="false" rot="0">
            <a:off x="2555840" y="1957882"/>
            <a:ext cx="11218697" cy="6731218"/>
          </a:xfrm>
          <a:custGeom>
            <a:avLst/>
            <a:gdLst/>
            <a:ahLst/>
            <a:cxnLst/>
            <a:rect r="r" b="b" t="t" l="l"/>
            <a:pathLst>
              <a:path h="6731218" w="11218697">
                <a:moveTo>
                  <a:pt x="0" y="0"/>
                </a:moveTo>
                <a:lnTo>
                  <a:pt x="11218696" y="0"/>
                </a:lnTo>
                <a:lnTo>
                  <a:pt x="11218696" y="6731218"/>
                </a:lnTo>
                <a:lnTo>
                  <a:pt x="0" y="6731218"/>
                </a:lnTo>
                <a:lnTo>
                  <a:pt x="0" y="0"/>
                </a:lnTo>
                <a:close/>
              </a:path>
            </a:pathLst>
          </a:custGeom>
          <a:blipFill>
            <a:blip r:embed="rId6"/>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97137" y="7806556"/>
            <a:ext cx="4847482" cy="484748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5" id="5"/>
          <p:cNvGrpSpPr/>
          <p:nvPr/>
        </p:nvGrpSpPr>
        <p:grpSpPr>
          <a:xfrm rot="0">
            <a:off x="2939772" y="7745898"/>
            <a:ext cx="393186" cy="393186"/>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8" id="8"/>
          <p:cNvGrpSpPr/>
          <p:nvPr/>
        </p:nvGrpSpPr>
        <p:grpSpPr>
          <a:xfrm rot="0">
            <a:off x="3917505" y="8947619"/>
            <a:ext cx="1028358" cy="102835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1" id="11"/>
          <p:cNvSpPr/>
          <p:nvPr/>
        </p:nvSpPr>
        <p:spPr>
          <a:xfrm flipH="false" flipV="false" rot="0">
            <a:off x="15619280" y="7732666"/>
            <a:ext cx="1640020" cy="1160314"/>
          </a:xfrm>
          <a:custGeom>
            <a:avLst/>
            <a:gdLst/>
            <a:ahLst/>
            <a:cxnLst/>
            <a:rect r="r" b="b" t="t" l="l"/>
            <a:pathLst>
              <a:path h="1160314" w="1640020">
                <a:moveTo>
                  <a:pt x="0" y="0"/>
                </a:moveTo>
                <a:lnTo>
                  <a:pt x="1640020" y="0"/>
                </a:lnTo>
                <a:lnTo>
                  <a:pt x="1640020" y="1160314"/>
                </a:lnTo>
                <a:lnTo>
                  <a:pt x="0" y="1160314"/>
                </a:lnTo>
                <a:lnTo>
                  <a:pt x="0" y="0"/>
                </a:lnTo>
                <a:close/>
              </a:path>
            </a:pathLst>
          </a:custGeom>
          <a:blipFill>
            <a:blip r:embed="rId2"/>
            <a:stretch>
              <a:fillRect l="0" t="0" r="0" b="0"/>
            </a:stretch>
          </a:blipFill>
        </p:spPr>
      </p:sp>
      <p:sp>
        <p:nvSpPr>
          <p:cNvPr name="Freeform 12" id="12"/>
          <p:cNvSpPr/>
          <p:nvPr/>
        </p:nvSpPr>
        <p:spPr>
          <a:xfrm flipH="false" flipV="false" rot="0">
            <a:off x="8285446" y="1081399"/>
            <a:ext cx="7215732" cy="4209177"/>
          </a:xfrm>
          <a:custGeom>
            <a:avLst/>
            <a:gdLst/>
            <a:ahLst/>
            <a:cxnLst/>
            <a:rect r="r" b="b" t="t" l="l"/>
            <a:pathLst>
              <a:path h="4209177" w="7215732">
                <a:moveTo>
                  <a:pt x="0" y="0"/>
                </a:moveTo>
                <a:lnTo>
                  <a:pt x="7215731" y="0"/>
                </a:lnTo>
                <a:lnTo>
                  <a:pt x="7215731" y="4209177"/>
                </a:lnTo>
                <a:lnTo>
                  <a:pt x="0" y="4209177"/>
                </a:lnTo>
                <a:lnTo>
                  <a:pt x="0" y="0"/>
                </a:lnTo>
                <a:close/>
              </a:path>
            </a:pathLst>
          </a:custGeom>
          <a:blipFill>
            <a:blip r:embed="rId3"/>
            <a:stretch>
              <a:fillRect l="0" t="0" r="0" b="0"/>
            </a:stretch>
          </a:blipFill>
        </p:spPr>
      </p:sp>
      <p:sp>
        <p:nvSpPr>
          <p:cNvPr name="Freeform 13" id="13"/>
          <p:cNvSpPr/>
          <p:nvPr/>
        </p:nvSpPr>
        <p:spPr>
          <a:xfrm flipH="false" flipV="false" rot="0">
            <a:off x="8134535" y="5076559"/>
            <a:ext cx="7517553" cy="4385239"/>
          </a:xfrm>
          <a:custGeom>
            <a:avLst/>
            <a:gdLst/>
            <a:ahLst/>
            <a:cxnLst/>
            <a:rect r="r" b="b" t="t" l="l"/>
            <a:pathLst>
              <a:path h="4385239" w="7517553">
                <a:moveTo>
                  <a:pt x="0" y="0"/>
                </a:moveTo>
                <a:lnTo>
                  <a:pt x="7517553" y="0"/>
                </a:lnTo>
                <a:lnTo>
                  <a:pt x="7517553" y="4385239"/>
                </a:lnTo>
                <a:lnTo>
                  <a:pt x="0" y="4385239"/>
                </a:lnTo>
                <a:lnTo>
                  <a:pt x="0" y="0"/>
                </a:lnTo>
                <a:close/>
              </a:path>
            </a:pathLst>
          </a:custGeom>
          <a:blipFill>
            <a:blip r:embed="rId4"/>
            <a:stretch>
              <a:fillRect l="0" t="0" r="0" b="0"/>
            </a:stretch>
          </a:blipFill>
        </p:spPr>
      </p:sp>
      <p:sp>
        <p:nvSpPr>
          <p:cNvPr name="Freeform 14" id="14"/>
          <p:cNvSpPr/>
          <p:nvPr/>
        </p:nvSpPr>
        <p:spPr>
          <a:xfrm flipH="false" flipV="false" rot="0">
            <a:off x="15501177" y="8892980"/>
            <a:ext cx="1878791" cy="730641"/>
          </a:xfrm>
          <a:custGeom>
            <a:avLst/>
            <a:gdLst/>
            <a:ahLst/>
            <a:cxnLst/>
            <a:rect r="r" b="b" t="t" l="l"/>
            <a:pathLst>
              <a:path h="730641" w="1878791">
                <a:moveTo>
                  <a:pt x="0" y="0"/>
                </a:moveTo>
                <a:lnTo>
                  <a:pt x="1878791" y="0"/>
                </a:lnTo>
                <a:lnTo>
                  <a:pt x="1878791" y="730640"/>
                </a:lnTo>
                <a:lnTo>
                  <a:pt x="0" y="730640"/>
                </a:lnTo>
                <a:lnTo>
                  <a:pt x="0" y="0"/>
                </a:lnTo>
                <a:close/>
              </a:path>
            </a:pathLst>
          </a:custGeom>
          <a:blipFill>
            <a:blip r:embed="rId5"/>
            <a:stretch>
              <a:fillRect l="0" t="0" r="0" b="0"/>
            </a:stretch>
          </a:blipFill>
        </p:spPr>
      </p:sp>
      <p:sp>
        <p:nvSpPr>
          <p:cNvPr name="TextBox 15" id="15"/>
          <p:cNvSpPr txBox="true"/>
          <p:nvPr/>
        </p:nvSpPr>
        <p:spPr>
          <a:xfrm rot="0">
            <a:off x="1028700" y="1705356"/>
            <a:ext cx="5324156" cy="4998511"/>
          </a:xfrm>
          <a:prstGeom prst="rect">
            <a:avLst/>
          </a:prstGeom>
        </p:spPr>
        <p:txBody>
          <a:bodyPr anchor="t" rtlCol="false" tIns="0" lIns="0" bIns="0" rIns="0">
            <a:spAutoFit/>
          </a:bodyPr>
          <a:lstStyle/>
          <a:p>
            <a:pPr algn="l">
              <a:lnSpc>
                <a:spcPts val="2666"/>
              </a:lnSpc>
            </a:pPr>
          </a:p>
          <a:p>
            <a:pPr algn="l">
              <a:lnSpc>
                <a:spcPts val="2666"/>
              </a:lnSpc>
            </a:pPr>
          </a:p>
          <a:p>
            <a:pPr algn="l" marL="449730" indent="-224865" lvl="1">
              <a:lnSpc>
                <a:spcPts val="4166"/>
              </a:lnSpc>
              <a:buAutoNum type="arabicPeriod" startAt="1"/>
            </a:pPr>
            <a:r>
              <a:rPr lang="en-US" b="true" sz="2083">
                <a:solidFill>
                  <a:srgbClr val="000000"/>
                </a:solidFill>
                <a:latin typeface="Open Sauce Bold"/>
                <a:ea typeface="Open Sauce Bold"/>
                <a:cs typeface="Open Sauce Bold"/>
                <a:sym typeface="Open Sauce Bold"/>
              </a:rPr>
              <a:t>Cost Optimization</a:t>
            </a:r>
            <a:r>
              <a:rPr lang="en-US" sz="2083">
                <a:solidFill>
                  <a:srgbClr val="000000"/>
                </a:solidFill>
                <a:latin typeface="Open Sauce"/>
                <a:ea typeface="Open Sauce"/>
                <a:cs typeface="Open Sauce"/>
                <a:sym typeface="Open Sauce"/>
              </a:rPr>
              <a:t>: Competitive prices for consumers.</a:t>
            </a:r>
          </a:p>
          <a:p>
            <a:pPr algn="l" marL="449730" indent="-224865" lvl="1">
              <a:lnSpc>
                <a:spcPts val="4166"/>
              </a:lnSpc>
              <a:buAutoNum type="arabicPeriod" startAt="1"/>
            </a:pPr>
            <a:r>
              <a:rPr lang="en-US" b="true" sz="2083">
                <a:solidFill>
                  <a:srgbClr val="000000"/>
                </a:solidFill>
                <a:latin typeface="Open Sauce Bold"/>
                <a:ea typeface="Open Sauce Bold"/>
                <a:cs typeface="Open Sauce Bold"/>
                <a:sym typeface="Open Sauce Bold"/>
              </a:rPr>
              <a:t>High Reliability</a:t>
            </a:r>
            <a:r>
              <a:rPr lang="en-US" sz="2083">
                <a:solidFill>
                  <a:srgbClr val="000000"/>
                </a:solidFill>
                <a:latin typeface="Open Sauce"/>
                <a:ea typeface="Open Sauce"/>
                <a:cs typeface="Open Sauce"/>
                <a:sym typeface="Open Sauce"/>
              </a:rPr>
              <a:t>: Partners selected for capacity and stability.</a:t>
            </a:r>
          </a:p>
          <a:p>
            <a:pPr algn="l" marL="449730" indent="-224865" lvl="1">
              <a:lnSpc>
                <a:spcPts val="4166"/>
              </a:lnSpc>
              <a:buAutoNum type="arabicPeriod" startAt="1"/>
            </a:pPr>
            <a:r>
              <a:rPr lang="en-US" b="true" sz="2083">
                <a:solidFill>
                  <a:srgbClr val="000000"/>
                </a:solidFill>
                <a:latin typeface="Open Sauce Bold"/>
                <a:ea typeface="Open Sauce Bold"/>
                <a:cs typeface="Open Sauce Bold"/>
                <a:sym typeface="Open Sauce Bold"/>
              </a:rPr>
              <a:t>Dynamic Flexibility</a:t>
            </a:r>
            <a:r>
              <a:rPr lang="en-US" sz="2083">
                <a:solidFill>
                  <a:srgbClr val="000000"/>
                </a:solidFill>
                <a:latin typeface="Open Sauce"/>
                <a:ea typeface="Open Sauce"/>
                <a:cs typeface="Open Sauce"/>
                <a:sym typeface="Open Sauce"/>
              </a:rPr>
              <a:t>: Adapts to demand and supply variations.</a:t>
            </a:r>
          </a:p>
          <a:p>
            <a:pPr algn="l">
              <a:lnSpc>
                <a:spcPts val="4166"/>
              </a:lnSpc>
            </a:pPr>
          </a:p>
          <a:p>
            <a:pPr algn="l">
              <a:lnSpc>
                <a:spcPts val="2666"/>
              </a:lnSpc>
            </a:pPr>
          </a:p>
          <a:p>
            <a:pPr algn="l" marL="0" indent="0" lvl="0">
              <a:lnSpc>
                <a:spcPts val="2666"/>
              </a:lnSpc>
              <a:spcBef>
                <a:spcPct val="0"/>
              </a:spcBef>
            </a:pPr>
          </a:p>
        </p:txBody>
      </p:sp>
      <p:sp>
        <p:nvSpPr>
          <p:cNvPr name="TextBox 16" id="16"/>
          <p:cNvSpPr txBox="true"/>
          <p:nvPr/>
        </p:nvSpPr>
        <p:spPr>
          <a:xfrm rot="0">
            <a:off x="1399569" y="779816"/>
            <a:ext cx="6064231" cy="795212"/>
          </a:xfrm>
          <a:prstGeom prst="rect">
            <a:avLst/>
          </a:prstGeom>
        </p:spPr>
        <p:txBody>
          <a:bodyPr anchor="t" rtlCol="false" tIns="0" lIns="0" bIns="0" rIns="0">
            <a:spAutoFit/>
          </a:bodyPr>
          <a:lstStyle/>
          <a:p>
            <a:pPr algn="l" marL="0" indent="0" lvl="0">
              <a:lnSpc>
                <a:spcPts val="6569"/>
              </a:lnSpc>
              <a:spcBef>
                <a:spcPct val="0"/>
              </a:spcBef>
            </a:pPr>
            <a:r>
              <a:rPr lang="en-US" sz="4692" spc="-93">
                <a:solidFill>
                  <a:srgbClr val="191919"/>
                </a:solidFill>
                <a:latin typeface="Open Sauce"/>
                <a:ea typeface="Open Sauce"/>
                <a:cs typeface="Open Sauce"/>
                <a:sym typeface="Open Sauce"/>
              </a:rPr>
              <a:t>Benefit</a:t>
            </a:r>
          </a:p>
        </p:txBody>
      </p:sp>
      <p:sp>
        <p:nvSpPr>
          <p:cNvPr name="TextBox 17" id="17"/>
          <p:cNvSpPr txBox="true"/>
          <p:nvPr/>
        </p:nvSpPr>
        <p:spPr>
          <a:xfrm rot="0">
            <a:off x="8935822" y="640930"/>
            <a:ext cx="8745145" cy="795212"/>
          </a:xfrm>
          <a:prstGeom prst="rect">
            <a:avLst/>
          </a:prstGeom>
        </p:spPr>
        <p:txBody>
          <a:bodyPr anchor="t" rtlCol="false" tIns="0" lIns="0" bIns="0" rIns="0">
            <a:spAutoFit/>
          </a:bodyPr>
          <a:lstStyle/>
          <a:p>
            <a:pPr algn="l" marL="0" indent="0" lvl="0">
              <a:lnSpc>
                <a:spcPts val="6569"/>
              </a:lnSpc>
              <a:spcBef>
                <a:spcPct val="0"/>
              </a:spcBef>
            </a:pPr>
            <a:r>
              <a:rPr lang="en-US" sz="4692" spc="-93">
                <a:solidFill>
                  <a:srgbClr val="191919"/>
                </a:solidFill>
                <a:latin typeface="Open Sauce"/>
                <a:ea typeface="Open Sauce"/>
                <a:cs typeface="Open Sauce"/>
                <a:sym typeface="Open Sauce"/>
              </a:rPr>
              <a:t>Results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10298189" y="0"/>
            <a:ext cx="8134882" cy="13842761"/>
            <a:chOff x="0" y="0"/>
            <a:chExt cx="1972138" cy="3355897"/>
          </a:xfrm>
        </p:grpSpPr>
        <p:sp>
          <p:nvSpPr>
            <p:cNvPr name="Freeform 3" id="3"/>
            <p:cNvSpPr/>
            <p:nvPr/>
          </p:nvSpPr>
          <p:spPr>
            <a:xfrm flipH="false" flipV="false" rot="0">
              <a:off x="0" y="0"/>
              <a:ext cx="1972138" cy="3355897"/>
            </a:xfrm>
            <a:custGeom>
              <a:avLst/>
              <a:gdLst/>
              <a:ahLst/>
              <a:cxnLst/>
              <a:rect r="r" b="b" t="t" l="l"/>
              <a:pathLst>
                <a:path h="3355897" w="1972138">
                  <a:moveTo>
                    <a:pt x="40923" y="0"/>
                  </a:moveTo>
                  <a:lnTo>
                    <a:pt x="1931215" y="0"/>
                  </a:lnTo>
                  <a:cubicBezTo>
                    <a:pt x="1942068" y="0"/>
                    <a:pt x="1952477" y="4312"/>
                    <a:pt x="1960151" y="11986"/>
                  </a:cubicBezTo>
                  <a:cubicBezTo>
                    <a:pt x="1967826" y="19661"/>
                    <a:pt x="1972138" y="30069"/>
                    <a:pt x="1972138" y="40923"/>
                  </a:cubicBezTo>
                  <a:lnTo>
                    <a:pt x="1972138" y="3314975"/>
                  </a:lnTo>
                  <a:cubicBezTo>
                    <a:pt x="1972138" y="3337576"/>
                    <a:pt x="1953816" y="3355897"/>
                    <a:pt x="1931215" y="3355897"/>
                  </a:cubicBezTo>
                  <a:lnTo>
                    <a:pt x="40923" y="3355897"/>
                  </a:lnTo>
                  <a:cubicBezTo>
                    <a:pt x="30069" y="3355897"/>
                    <a:pt x="19661" y="3351586"/>
                    <a:pt x="11986" y="3343911"/>
                  </a:cubicBezTo>
                  <a:cubicBezTo>
                    <a:pt x="4312" y="3336237"/>
                    <a:pt x="0" y="3325828"/>
                    <a:pt x="0" y="3314975"/>
                  </a:cubicBezTo>
                  <a:lnTo>
                    <a:pt x="0" y="40923"/>
                  </a:lnTo>
                  <a:cubicBezTo>
                    <a:pt x="0" y="30069"/>
                    <a:pt x="4312" y="19661"/>
                    <a:pt x="11986" y="11986"/>
                  </a:cubicBezTo>
                  <a:cubicBezTo>
                    <a:pt x="19661" y="4312"/>
                    <a:pt x="30069" y="0"/>
                    <a:pt x="40923" y="0"/>
                  </a:cubicBezTo>
                  <a:close/>
                </a:path>
              </a:pathLst>
            </a:custGeom>
            <a:solidFill>
              <a:srgbClr val="106861"/>
            </a:solidFill>
            <a:ln cap="rnd">
              <a:noFill/>
              <a:prstDash val="solid"/>
              <a:round/>
            </a:ln>
          </p:spPr>
        </p:sp>
        <p:sp>
          <p:nvSpPr>
            <p:cNvPr name="TextBox 4" id="4"/>
            <p:cNvSpPr txBox="true"/>
            <p:nvPr/>
          </p:nvSpPr>
          <p:spPr>
            <a:xfrm>
              <a:off x="0" y="-19050"/>
              <a:ext cx="1972138" cy="3374947"/>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5" id="5"/>
          <p:cNvSpPr/>
          <p:nvPr/>
        </p:nvSpPr>
        <p:spPr>
          <a:xfrm flipH="false" flipV="false" rot="0">
            <a:off x="1028700" y="8946088"/>
            <a:ext cx="1640020" cy="1160314"/>
          </a:xfrm>
          <a:custGeom>
            <a:avLst/>
            <a:gdLst/>
            <a:ahLst/>
            <a:cxnLst/>
            <a:rect r="r" b="b" t="t" l="l"/>
            <a:pathLst>
              <a:path h="1160314" w="1640020">
                <a:moveTo>
                  <a:pt x="0" y="0"/>
                </a:moveTo>
                <a:lnTo>
                  <a:pt x="1640020" y="0"/>
                </a:lnTo>
                <a:lnTo>
                  <a:pt x="1640020" y="1160314"/>
                </a:lnTo>
                <a:lnTo>
                  <a:pt x="0" y="1160314"/>
                </a:lnTo>
                <a:lnTo>
                  <a:pt x="0" y="0"/>
                </a:lnTo>
                <a:close/>
              </a:path>
            </a:pathLst>
          </a:custGeom>
          <a:blipFill>
            <a:blip r:embed="rId2"/>
            <a:stretch>
              <a:fillRect l="0" t="0" r="0" b="0"/>
            </a:stretch>
          </a:blipFill>
        </p:spPr>
      </p:sp>
      <p:sp>
        <p:nvSpPr>
          <p:cNvPr name="Freeform 6" id="6"/>
          <p:cNvSpPr/>
          <p:nvPr/>
        </p:nvSpPr>
        <p:spPr>
          <a:xfrm flipH="false" flipV="false" rot="0">
            <a:off x="2553424" y="9160924"/>
            <a:ext cx="1878791" cy="730641"/>
          </a:xfrm>
          <a:custGeom>
            <a:avLst/>
            <a:gdLst/>
            <a:ahLst/>
            <a:cxnLst/>
            <a:rect r="r" b="b" t="t" l="l"/>
            <a:pathLst>
              <a:path h="730641" w="1878791">
                <a:moveTo>
                  <a:pt x="0" y="0"/>
                </a:moveTo>
                <a:lnTo>
                  <a:pt x="1878791" y="0"/>
                </a:lnTo>
                <a:lnTo>
                  <a:pt x="1878791" y="730641"/>
                </a:lnTo>
                <a:lnTo>
                  <a:pt x="0" y="730641"/>
                </a:lnTo>
                <a:lnTo>
                  <a:pt x="0" y="0"/>
                </a:lnTo>
                <a:close/>
              </a:path>
            </a:pathLst>
          </a:custGeom>
          <a:blipFill>
            <a:blip r:embed="rId3"/>
            <a:stretch>
              <a:fillRect l="0" t="0" r="0" b="0"/>
            </a:stretch>
          </a:blipFill>
        </p:spPr>
      </p:sp>
      <p:sp>
        <p:nvSpPr>
          <p:cNvPr name="Freeform 7" id="7"/>
          <p:cNvSpPr/>
          <p:nvPr/>
        </p:nvSpPr>
        <p:spPr>
          <a:xfrm flipH="false" flipV="false" rot="0">
            <a:off x="10298189" y="2395339"/>
            <a:ext cx="7989811" cy="7130906"/>
          </a:xfrm>
          <a:custGeom>
            <a:avLst/>
            <a:gdLst/>
            <a:ahLst/>
            <a:cxnLst/>
            <a:rect r="r" b="b" t="t" l="l"/>
            <a:pathLst>
              <a:path h="7130906" w="7989811">
                <a:moveTo>
                  <a:pt x="0" y="0"/>
                </a:moveTo>
                <a:lnTo>
                  <a:pt x="7989811" y="0"/>
                </a:lnTo>
                <a:lnTo>
                  <a:pt x="7989811" y="7130906"/>
                </a:lnTo>
                <a:lnTo>
                  <a:pt x="0" y="7130906"/>
                </a:lnTo>
                <a:lnTo>
                  <a:pt x="0" y="0"/>
                </a:lnTo>
                <a:close/>
              </a:path>
            </a:pathLst>
          </a:custGeom>
          <a:blipFill>
            <a:blip r:embed="rId4"/>
            <a:stretch>
              <a:fillRect l="0" t="0" r="0" b="0"/>
            </a:stretch>
          </a:blipFill>
        </p:spPr>
      </p:sp>
      <p:sp>
        <p:nvSpPr>
          <p:cNvPr name="TextBox 8" id="8"/>
          <p:cNvSpPr txBox="true"/>
          <p:nvPr/>
        </p:nvSpPr>
        <p:spPr>
          <a:xfrm rot="0">
            <a:off x="1295137" y="2081716"/>
            <a:ext cx="5376858" cy="808613"/>
          </a:xfrm>
          <a:prstGeom prst="rect">
            <a:avLst/>
          </a:prstGeom>
        </p:spPr>
        <p:txBody>
          <a:bodyPr anchor="t" rtlCol="false" tIns="0" lIns="0" bIns="0" rIns="0">
            <a:spAutoFit/>
          </a:bodyPr>
          <a:lstStyle/>
          <a:p>
            <a:pPr algn="l" marL="0" indent="0" lvl="0">
              <a:lnSpc>
                <a:spcPts val="6644"/>
              </a:lnSpc>
              <a:spcBef>
                <a:spcPct val="0"/>
              </a:spcBef>
            </a:pPr>
            <a:r>
              <a:rPr lang="en-US" sz="4746" spc="-94">
                <a:solidFill>
                  <a:srgbClr val="191919"/>
                </a:solidFill>
                <a:latin typeface="Open Sauce"/>
                <a:ea typeface="Open Sauce"/>
                <a:cs typeface="Open Sauce"/>
                <a:sym typeface="Open Sauce"/>
              </a:rPr>
              <a:t>Conclusion</a:t>
            </a:r>
          </a:p>
        </p:txBody>
      </p:sp>
      <p:sp>
        <p:nvSpPr>
          <p:cNvPr name="TextBox 9" id="9"/>
          <p:cNvSpPr txBox="true"/>
          <p:nvPr/>
        </p:nvSpPr>
        <p:spPr>
          <a:xfrm rot="0">
            <a:off x="1295137" y="3809416"/>
            <a:ext cx="6274156" cy="3633900"/>
          </a:xfrm>
          <a:prstGeom prst="rect">
            <a:avLst/>
          </a:prstGeom>
        </p:spPr>
        <p:txBody>
          <a:bodyPr anchor="t" rtlCol="false" tIns="0" lIns="0" bIns="0" rIns="0">
            <a:spAutoFit/>
          </a:bodyPr>
          <a:lstStyle/>
          <a:p>
            <a:pPr algn="l">
              <a:lnSpc>
                <a:spcPts val="3656"/>
              </a:lnSpc>
            </a:pPr>
            <a:r>
              <a:rPr lang="en-US" sz="2453" spc="39">
                <a:solidFill>
                  <a:srgbClr val="191919"/>
                </a:solidFill>
                <a:latin typeface="Open Sauce"/>
                <a:ea typeface="Open Sauce"/>
                <a:cs typeface="Open Sauce"/>
                <a:sym typeface="Open Sauce"/>
              </a:rPr>
              <a:t>The proposed trading system achieves an effective balance between energy supply and demand, promoting operational sustainability, ensuring transparent pricing, and maximizing profits for energy producers while offering the best price for consumers.</a:t>
            </a:r>
          </a:p>
          <a:p>
            <a:pPr algn="l" marL="0" indent="0" lvl="0">
              <a:lnSpc>
                <a:spcPts val="3656"/>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7552358" y="0"/>
            <a:ext cx="10735642" cy="10502495"/>
            <a:chOff x="0" y="0"/>
            <a:chExt cx="2827494" cy="2766089"/>
          </a:xfrm>
        </p:grpSpPr>
        <p:sp>
          <p:nvSpPr>
            <p:cNvPr name="Freeform 3" id="3"/>
            <p:cNvSpPr/>
            <p:nvPr/>
          </p:nvSpPr>
          <p:spPr>
            <a:xfrm flipH="false" flipV="false" rot="0">
              <a:off x="0" y="0"/>
              <a:ext cx="2827494" cy="2766089"/>
            </a:xfrm>
            <a:custGeom>
              <a:avLst/>
              <a:gdLst/>
              <a:ahLst/>
              <a:cxnLst/>
              <a:rect r="r" b="b" t="t" l="l"/>
              <a:pathLst>
                <a:path h="2766089" w="2827494">
                  <a:moveTo>
                    <a:pt x="0" y="0"/>
                  </a:moveTo>
                  <a:lnTo>
                    <a:pt x="2827494" y="0"/>
                  </a:lnTo>
                  <a:lnTo>
                    <a:pt x="2827494" y="2766089"/>
                  </a:lnTo>
                  <a:lnTo>
                    <a:pt x="0" y="2766089"/>
                  </a:lnTo>
                  <a:close/>
                </a:path>
              </a:pathLst>
            </a:custGeom>
            <a:solidFill>
              <a:srgbClr val="106861"/>
            </a:solidFill>
            <a:ln cap="sq">
              <a:noFill/>
              <a:prstDash val="solid"/>
              <a:miter/>
            </a:ln>
          </p:spPr>
        </p:sp>
        <p:sp>
          <p:nvSpPr>
            <p:cNvPr name="TextBox 4" id="4"/>
            <p:cNvSpPr txBox="true"/>
            <p:nvPr/>
          </p:nvSpPr>
          <p:spPr>
            <a:xfrm>
              <a:off x="0" y="-19050"/>
              <a:ext cx="2827494" cy="2785139"/>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5" id="5"/>
          <p:cNvGrpSpPr/>
          <p:nvPr/>
        </p:nvGrpSpPr>
        <p:grpSpPr>
          <a:xfrm rot="0">
            <a:off x="10206536" y="3314080"/>
            <a:ext cx="654889" cy="65488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23D33"/>
            </a:solidFill>
            <a:ln cap="sq">
              <a:noFill/>
              <a:prstDash val="solid"/>
              <a:miter/>
            </a:ln>
          </p:spPr>
        </p:sp>
        <p:sp>
          <p:nvSpPr>
            <p:cNvPr name="TextBox 7" id="7"/>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8" id="8"/>
          <p:cNvSpPr/>
          <p:nvPr/>
        </p:nvSpPr>
        <p:spPr>
          <a:xfrm flipH="false" flipV="false" rot="0">
            <a:off x="1028700" y="8661667"/>
            <a:ext cx="2297291" cy="1625333"/>
          </a:xfrm>
          <a:custGeom>
            <a:avLst/>
            <a:gdLst/>
            <a:ahLst/>
            <a:cxnLst/>
            <a:rect r="r" b="b" t="t" l="l"/>
            <a:pathLst>
              <a:path h="1625333" w="2297291">
                <a:moveTo>
                  <a:pt x="0" y="0"/>
                </a:moveTo>
                <a:lnTo>
                  <a:pt x="2297291" y="0"/>
                </a:lnTo>
                <a:lnTo>
                  <a:pt x="2297291" y="1625333"/>
                </a:lnTo>
                <a:lnTo>
                  <a:pt x="0" y="1625333"/>
                </a:lnTo>
                <a:lnTo>
                  <a:pt x="0" y="0"/>
                </a:lnTo>
                <a:close/>
              </a:path>
            </a:pathLst>
          </a:custGeom>
          <a:blipFill>
            <a:blip r:embed="rId2"/>
            <a:stretch>
              <a:fillRect l="0" t="0" r="0" b="0"/>
            </a:stretch>
          </a:blipFill>
        </p:spPr>
      </p:sp>
      <p:sp>
        <p:nvSpPr>
          <p:cNvPr name="Freeform 9" id="9"/>
          <p:cNvSpPr/>
          <p:nvPr/>
        </p:nvSpPr>
        <p:spPr>
          <a:xfrm flipH="false" flipV="false" rot="0">
            <a:off x="3164488" y="8962604"/>
            <a:ext cx="2631754" cy="1023460"/>
          </a:xfrm>
          <a:custGeom>
            <a:avLst/>
            <a:gdLst/>
            <a:ahLst/>
            <a:cxnLst/>
            <a:rect r="r" b="b" t="t" l="l"/>
            <a:pathLst>
              <a:path h="1023460" w="2631754">
                <a:moveTo>
                  <a:pt x="0" y="0"/>
                </a:moveTo>
                <a:lnTo>
                  <a:pt x="2631754" y="0"/>
                </a:lnTo>
                <a:lnTo>
                  <a:pt x="2631754" y="1023459"/>
                </a:lnTo>
                <a:lnTo>
                  <a:pt x="0" y="1023459"/>
                </a:lnTo>
                <a:lnTo>
                  <a:pt x="0" y="0"/>
                </a:lnTo>
                <a:close/>
              </a:path>
            </a:pathLst>
          </a:custGeom>
          <a:blipFill>
            <a:blip r:embed="rId3"/>
            <a:stretch>
              <a:fillRect l="0" t="0" r="0" b="0"/>
            </a:stretch>
          </a:blipFill>
        </p:spPr>
      </p:sp>
      <p:sp>
        <p:nvSpPr>
          <p:cNvPr name="Freeform 10" id="10"/>
          <p:cNvSpPr/>
          <p:nvPr/>
        </p:nvSpPr>
        <p:spPr>
          <a:xfrm flipH="false" flipV="false" rot="0">
            <a:off x="7552358" y="1839820"/>
            <a:ext cx="10735642" cy="6803713"/>
          </a:xfrm>
          <a:custGeom>
            <a:avLst/>
            <a:gdLst/>
            <a:ahLst/>
            <a:cxnLst/>
            <a:rect r="r" b="b" t="t" l="l"/>
            <a:pathLst>
              <a:path h="6803713" w="10735642">
                <a:moveTo>
                  <a:pt x="0" y="0"/>
                </a:moveTo>
                <a:lnTo>
                  <a:pt x="10735642" y="0"/>
                </a:lnTo>
                <a:lnTo>
                  <a:pt x="10735642" y="6803714"/>
                </a:lnTo>
                <a:lnTo>
                  <a:pt x="0" y="6803714"/>
                </a:lnTo>
                <a:lnTo>
                  <a:pt x="0" y="0"/>
                </a:lnTo>
                <a:close/>
              </a:path>
            </a:pathLst>
          </a:custGeom>
          <a:blipFill>
            <a:blip r:embed="rId4"/>
            <a:stretch>
              <a:fillRect l="0" t="0" r="0" b="0"/>
            </a:stretch>
          </a:blipFill>
        </p:spPr>
      </p:sp>
      <p:sp>
        <p:nvSpPr>
          <p:cNvPr name="TextBox 11" id="11"/>
          <p:cNvSpPr txBox="true"/>
          <p:nvPr/>
        </p:nvSpPr>
        <p:spPr>
          <a:xfrm rot="0">
            <a:off x="1295137" y="1754095"/>
            <a:ext cx="3630003" cy="808613"/>
          </a:xfrm>
          <a:prstGeom prst="rect">
            <a:avLst/>
          </a:prstGeom>
        </p:spPr>
        <p:txBody>
          <a:bodyPr anchor="t" rtlCol="false" tIns="0" lIns="0" bIns="0" rIns="0">
            <a:spAutoFit/>
          </a:bodyPr>
          <a:lstStyle/>
          <a:p>
            <a:pPr algn="l" marL="0" indent="0" lvl="0">
              <a:lnSpc>
                <a:spcPts val="6644"/>
              </a:lnSpc>
              <a:spcBef>
                <a:spcPct val="0"/>
              </a:spcBef>
            </a:pPr>
            <a:r>
              <a:rPr lang="en-US" b="true" sz="4746" spc="-94">
                <a:solidFill>
                  <a:srgbClr val="191919"/>
                </a:solidFill>
                <a:latin typeface="Open Sauce Bold"/>
                <a:ea typeface="Open Sauce Bold"/>
                <a:cs typeface="Open Sauce Bold"/>
                <a:sym typeface="Open Sauce Bold"/>
              </a:rPr>
              <a:t>Overview</a:t>
            </a:r>
          </a:p>
        </p:txBody>
      </p:sp>
      <p:sp>
        <p:nvSpPr>
          <p:cNvPr name="TextBox 12" id="12"/>
          <p:cNvSpPr txBox="true"/>
          <p:nvPr/>
        </p:nvSpPr>
        <p:spPr>
          <a:xfrm rot="0">
            <a:off x="1695141" y="3048483"/>
            <a:ext cx="6506816" cy="4019384"/>
          </a:xfrm>
          <a:prstGeom prst="rect">
            <a:avLst/>
          </a:prstGeom>
        </p:spPr>
        <p:txBody>
          <a:bodyPr anchor="t" rtlCol="false" tIns="0" lIns="0" bIns="0" rIns="0">
            <a:spAutoFit/>
          </a:bodyPr>
          <a:lstStyle/>
          <a:p>
            <a:pPr algn="l" marL="704004" indent="-352002" lvl="1">
              <a:lnSpc>
                <a:spcPts val="5412"/>
              </a:lnSpc>
              <a:buFont typeface="Arial"/>
              <a:buChar char="•"/>
            </a:pPr>
            <a:r>
              <a:rPr lang="en-US" sz="3260">
                <a:solidFill>
                  <a:srgbClr val="191919"/>
                </a:solidFill>
                <a:latin typeface="Open Sauce"/>
                <a:ea typeface="Open Sauce"/>
                <a:cs typeface="Open Sauce"/>
                <a:sym typeface="Open Sauce"/>
              </a:rPr>
              <a:t>Project Definition</a:t>
            </a:r>
          </a:p>
          <a:p>
            <a:pPr algn="l" marL="704004" indent="-352002" lvl="1">
              <a:lnSpc>
                <a:spcPts val="5412"/>
              </a:lnSpc>
              <a:buFont typeface="Arial"/>
              <a:buChar char="•"/>
            </a:pPr>
            <a:r>
              <a:rPr lang="en-US" sz="3260">
                <a:solidFill>
                  <a:srgbClr val="191919"/>
                </a:solidFill>
                <a:latin typeface="Open Sauce"/>
                <a:ea typeface="Open Sauce"/>
                <a:cs typeface="Open Sauce"/>
                <a:sym typeface="Open Sauce"/>
              </a:rPr>
              <a:t>Trading Partner</a:t>
            </a:r>
          </a:p>
          <a:p>
            <a:pPr algn="l" marL="704004" indent="-352002" lvl="1">
              <a:lnSpc>
                <a:spcPts val="5412"/>
              </a:lnSpc>
              <a:buFont typeface="Arial"/>
              <a:buChar char="•"/>
            </a:pPr>
            <a:r>
              <a:rPr lang="en-US" sz="3260">
                <a:solidFill>
                  <a:srgbClr val="191919"/>
                </a:solidFill>
                <a:latin typeface="Open Sauce"/>
                <a:ea typeface="Open Sauce"/>
                <a:cs typeface="Open Sauce"/>
                <a:sym typeface="Open Sauce"/>
              </a:rPr>
              <a:t>Consume Definition</a:t>
            </a:r>
          </a:p>
          <a:p>
            <a:pPr algn="l" marL="704004" indent="-352002" lvl="1">
              <a:lnSpc>
                <a:spcPts val="5412"/>
              </a:lnSpc>
              <a:buFont typeface="Arial"/>
              <a:buChar char="•"/>
            </a:pPr>
            <a:r>
              <a:rPr lang="en-US" sz="3260">
                <a:solidFill>
                  <a:srgbClr val="191919"/>
                </a:solidFill>
                <a:latin typeface="Open Sauce"/>
                <a:ea typeface="Open Sauce"/>
                <a:cs typeface="Open Sauce"/>
                <a:sym typeface="Open Sauce"/>
              </a:rPr>
              <a:t>Trading Strategy</a:t>
            </a:r>
          </a:p>
          <a:p>
            <a:pPr algn="l" marL="704004" indent="-352002" lvl="1">
              <a:lnSpc>
                <a:spcPts val="5412"/>
              </a:lnSpc>
              <a:buFont typeface="Arial"/>
              <a:buChar char="•"/>
            </a:pPr>
            <a:r>
              <a:rPr lang="en-US" sz="3260">
                <a:solidFill>
                  <a:srgbClr val="191919"/>
                </a:solidFill>
                <a:latin typeface="Open Sauce"/>
                <a:ea typeface="Open Sauce"/>
                <a:cs typeface="Open Sauce"/>
                <a:sym typeface="Open Sauce"/>
              </a:rPr>
              <a:t>Conclusion</a:t>
            </a:r>
          </a:p>
          <a:p>
            <a:pPr algn="l">
              <a:lnSpc>
                <a:spcPts val="5412"/>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2594098" y="8074253"/>
            <a:ext cx="12710840" cy="1184047"/>
          </a:xfrm>
          <a:custGeom>
            <a:avLst/>
            <a:gdLst/>
            <a:ahLst/>
            <a:cxnLst/>
            <a:rect r="r" b="b" t="t" l="l"/>
            <a:pathLst>
              <a:path h="1184047" w="12710840">
                <a:moveTo>
                  <a:pt x="0" y="0"/>
                </a:moveTo>
                <a:lnTo>
                  <a:pt x="12710840" y="0"/>
                </a:lnTo>
                <a:lnTo>
                  <a:pt x="12710840" y="1184047"/>
                </a:lnTo>
                <a:lnTo>
                  <a:pt x="0" y="1184047"/>
                </a:lnTo>
                <a:lnTo>
                  <a:pt x="0" y="0"/>
                </a:lnTo>
                <a:close/>
              </a:path>
            </a:pathLst>
          </a:custGeom>
          <a:blipFill>
            <a:blip r:embed="rId2">
              <a:alphaModFix amt="72000"/>
            </a:blip>
            <a:stretch>
              <a:fillRect l="0" t="0" r="0" b="-208633"/>
            </a:stretch>
          </a:blipFill>
        </p:spPr>
      </p:sp>
      <p:grpSp>
        <p:nvGrpSpPr>
          <p:cNvPr name="Group 3" id="3"/>
          <p:cNvGrpSpPr/>
          <p:nvPr/>
        </p:nvGrpSpPr>
        <p:grpSpPr>
          <a:xfrm rot="0">
            <a:off x="8408628" y="290381"/>
            <a:ext cx="9991596" cy="10083007"/>
            <a:chOff x="0" y="0"/>
            <a:chExt cx="2631532" cy="2655607"/>
          </a:xfrm>
        </p:grpSpPr>
        <p:sp>
          <p:nvSpPr>
            <p:cNvPr name="Freeform 4" id="4"/>
            <p:cNvSpPr/>
            <p:nvPr/>
          </p:nvSpPr>
          <p:spPr>
            <a:xfrm flipH="false" flipV="false" rot="0">
              <a:off x="0" y="0"/>
              <a:ext cx="2631532" cy="2655607"/>
            </a:xfrm>
            <a:custGeom>
              <a:avLst/>
              <a:gdLst/>
              <a:ahLst/>
              <a:cxnLst/>
              <a:rect r="r" b="b" t="t" l="l"/>
              <a:pathLst>
                <a:path h="2655607" w="2631532">
                  <a:moveTo>
                    <a:pt x="19371" y="0"/>
                  </a:moveTo>
                  <a:lnTo>
                    <a:pt x="2612161" y="0"/>
                  </a:lnTo>
                  <a:cubicBezTo>
                    <a:pt x="2622859" y="0"/>
                    <a:pt x="2631532" y="8673"/>
                    <a:pt x="2631532" y="19371"/>
                  </a:cubicBezTo>
                  <a:lnTo>
                    <a:pt x="2631532" y="2636236"/>
                  </a:lnTo>
                  <a:cubicBezTo>
                    <a:pt x="2631532" y="2646934"/>
                    <a:pt x="2622859" y="2655607"/>
                    <a:pt x="2612161" y="2655607"/>
                  </a:cubicBezTo>
                  <a:lnTo>
                    <a:pt x="19371" y="2655607"/>
                  </a:lnTo>
                  <a:cubicBezTo>
                    <a:pt x="8673" y="2655607"/>
                    <a:pt x="0" y="2646934"/>
                    <a:pt x="0" y="2636236"/>
                  </a:cubicBezTo>
                  <a:lnTo>
                    <a:pt x="0" y="19371"/>
                  </a:lnTo>
                  <a:cubicBezTo>
                    <a:pt x="0" y="8673"/>
                    <a:pt x="8673" y="0"/>
                    <a:pt x="19371" y="0"/>
                  </a:cubicBezTo>
                  <a:close/>
                </a:path>
              </a:pathLst>
            </a:custGeom>
            <a:solidFill>
              <a:srgbClr val="106861"/>
            </a:solidFill>
            <a:ln cap="rnd">
              <a:noFill/>
              <a:prstDash val="solid"/>
              <a:round/>
            </a:ln>
          </p:spPr>
        </p:sp>
        <p:sp>
          <p:nvSpPr>
            <p:cNvPr name="TextBox 5" id="5"/>
            <p:cNvSpPr txBox="true"/>
            <p:nvPr/>
          </p:nvSpPr>
          <p:spPr>
            <a:xfrm>
              <a:off x="0" y="-19050"/>
              <a:ext cx="2631532" cy="2674657"/>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6" id="6"/>
          <p:cNvGrpSpPr/>
          <p:nvPr/>
        </p:nvGrpSpPr>
        <p:grpSpPr>
          <a:xfrm rot="0">
            <a:off x="16152023" y="9525000"/>
            <a:ext cx="327444" cy="402260"/>
            <a:chOff x="0" y="0"/>
            <a:chExt cx="812800" cy="998513"/>
          </a:xfrm>
        </p:grpSpPr>
        <p:sp>
          <p:nvSpPr>
            <p:cNvPr name="Freeform 7" id="7"/>
            <p:cNvSpPr/>
            <p:nvPr/>
          </p:nvSpPr>
          <p:spPr>
            <a:xfrm flipH="false" flipV="false" rot="0">
              <a:off x="0" y="0"/>
              <a:ext cx="812800" cy="998513"/>
            </a:xfrm>
            <a:custGeom>
              <a:avLst/>
              <a:gdLst/>
              <a:ahLst/>
              <a:cxnLst/>
              <a:rect r="r" b="b" t="t" l="l"/>
              <a:pathLst>
                <a:path h="998513" w="812800">
                  <a:moveTo>
                    <a:pt x="406400" y="0"/>
                  </a:moveTo>
                  <a:cubicBezTo>
                    <a:pt x="181951" y="0"/>
                    <a:pt x="0" y="223525"/>
                    <a:pt x="0" y="499256"/>
                  </a:cubicBezTo>
                  <a:cubicBezTo>
                    <a:pt x="0" y="774988"/>
                    <a:pt x="181951" y="998513"/>
                    <a:pt x="406400" y="998513"/>
                  </a:cubicBezTo>
                  <a:cubicBezTo>
                    <a:pt x="630849" y="998513"/>
                    <a:pt x="812800" y="774988"/>
                    <a:pt x="812800" y="499256"/>
                  </a:cubicBezTo>
                  <a:cubicBezTo>
                    <a:pt x="812800" y="223525"/>
                    <a:pt x="630849" y="0"/>
                    <a:pt x="406400" y="0"/>
                  </a:cubicBezTo>
                  <a:close/>
                </a:path>
              </a:pathLst>
            </a:custGeom>
            <a:solidFill>
              <a:srgbClr val="123D33"/>
            </a:solidFill>
            <a:ln cap="sq">
              <a:noFill/>
              <a:prstDash val="solid"/>
              <a:miter/>
            </a:ln>
          </p:spPr>
        </p:sp>
        <p:sp>
          <p:nvSpPr>
            <p:cNvPr name="TextBox 8" id="8"/>
            <p:cNvSpPr txBox="true"/>
            <p:nvPr/>
          </p:nvSpPr>
          <p:spPr>
            <a:xfrm>
              <a:off x="76200" y="74561"/>
              <a:ext cx="660400" cy="830342"/>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9" id="9"/>
          <p:cNvGrpSpPr/>
          <p:nvPr/>
        </p:nvGrpSpPr>
        <p:grpSpPr>
          <a:xfrm rot="0">
            <a:off x="15686208" y="9525000"/>
            <a:ext cx="327444" cy="402260"/>
            <a:chOff x="0" y="0"/>
            <a:chExt cx="812800" cy="998513"/>
          </a:xfrm>
        </p:grpSpPr>
        <p:sp>
          <p:nvSpPr>
            <p:cNvPr name="Freeform 10" id="10"/>
            <p:cNvSpPr/>
            <p:nvPr/>
          </p:nvSpPr>
          <p:spPr>
            <a:xfrm flipH="false" flipV="false" rot="0">
              <a:off x="0" y="0"/>
              <a:ext cx="812800" cy="998513"/>
            </a:xfrm>
            <a:custGeom>
              <a:avLst/>
              <a:gdLst/>
              <a:ahLst/>
              <a:cxnLst/>
              <a:rect r="r" b="b" t="t" l="l"/>
              <a:pathLst>
                <a:path h="998513" w="812800">
                  <a:moveTo>
                    <a:pt x="406400" y="0"/>
                  </a:moveTo>
                  <a:cubicBezTo>
                    <a:pt x="181951" y="0"/>
                    <a:pt x="0" y="223525"/>
                    <a:pt x="0" y="499256"/>
                  </a:cubicBezTo>
                  <a:cubicBezTo>
                    <a:pt x="0" y="774988"/>
                    <a:pt x="181951" y="998513"/>
                    <a:pt x="406400" y="998513"/>
                  </a:cubicBezTo>
                  <a:cubicBezTo>
                    <a:pt x="630849" y="998513"/>
                    <a:pt x="812800" y="774988"/>
                    <a:pt x="812800" y="499256"/>
                  </a:cubicBezTo>
                  <a:cubicBezTo>
                    <a:pt x="812800" y="223525"/>
                    <a:pt x="630849" y="0"/>
                    <a:pt x="406400" y="0"/>
                  </a:cubicBezTo>
                  <a:close/>
                </a:path>
              </a:pathLst>
            </a:custGeom>
            <a:solidFill>
              <a:srgbClr val="123D33"/>
            </a:solidFill>
            <a:ln cap="sq">
              <a:noFill/>
              <a:prstDash val="solid"/>
              <a:miter/>
            </a:ln>
          </p:spPr>
        </p:sp>
        <p:sp>
          <p:nvSpPr>
            <p:cNvPr name="TextBox 11" id="11"/>
            <p:cNvSpPr txBox="true"/>
            <p:nvPr/>
          </p:nvSpPr>
          <p:spPr>
            <a:xfrm>
              <a:off x="76200" y="74561"/>
              <a:ext cx="660400" cy="830342"/>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12" id="12"/>
          <p:cNvGrpSpPr/>
          <p:nvPr/>
        </p:nvGrpSpPr>
        <p:grpSpPr>
          <a:xfrm rot="0">
            <a:off x="15199823" y="9525000"/>
            <a:ext cx="327444" cy="402260"/>
            <a:chOff x="0" y="0"/>
            <a:chExt cx="812800" cy="998513"/>
          </a:xfrm>
        </p:grpSpPr>
        <p:sp>
          <p:nvSpPr>
            <p:cNvPr name="Freeform 13" id="13"/>
            <p:cNvSpPr/>
            <p:nvPr/>
          </p:nvSpPr>
          <p:spPr>
            <a:xfrm flipH="false" flipV="false" rot="0">
              <a:off x="0" y="0"/>
              <a:ext cx="812800" cy="998513"/>
            </a:xfrm>
            <a:custGeom>
              <a:avLst/>
              <a:gdLst/>
              <a:ahLst/>
              <a:cxnLst/>
              <a:rect r="r" b="b" t="t" l="l"/>
              <a:pathLst>
                <a:path h="998513" w="812800">
                  <a:moveTo>
                    <a:pt x="406400" y="0"/>
                  </a:moveTo>
                  <a:cubicBezTo>
                    <a:pt x="181951" y="0"/>
                    <a:pt x="0" y="223525"/>
                    <a:pt x="0" y="499256"/>
                  </a:cubicBezTo>
                  <a:cubicBezTo>
                    <a:pt x="0" y="774988"/>
                    <a:pt x="181951" y="998513"/>
                    <a:pt x="406400" y="998513"/>
                  </a:cubicBezTo>
                  <a:cubicBezTo>
                    <a:pt x="630849" y="998513"/>
                    <a:pt x="812800" y="774988"/>
                    <a:pt x="812800" y="499256"/>
                  </a:cubicBezTo>
                  <a:cubicBezTo>
                    <a:pt x="812800" y="223525"/>
                    <a:pt x="630849" y="0"/>
                    <a:pt x="406400" y="0"/>
                  </a:cubicBezTo>
                  <a:close/>
                </a:path>
              </a:pathLst>
            </a:custGeom>
            <a:solidFill>
              <a:srgbClr val="123D33"/>
            </a:solidFill>
            <a:ln cap="sq">
              <a:noFill/>
              <a:prstDash val="solid"/>
              <a:miter/>
            </a:ln>
          </p:spPr>
        </p:sp>
        <p:sp>
          <p:nvSpPr>
            <p:cNvPr name="TextBox 14" id="14"/>
            <p:cNvSpPr txBox="true"/>
            <p:nvPr/>
          </p:nvSpPr>
          <p:spPr>
            <a:xfrm>
              <a:off x="76200" y="74561"/>
              <a:ext cx="660400" cy="830342"/>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15" id="15"/>
          <p:cNvSpPr/>
          <p:nvPr/>
        </p:nvSpPr>
        <p:spPr>
          <a:xfrm flipH="false" flipV="false" rot="0">
            <a:off x="0" y="3222815"/>
            <a:ext cx="8408628" cy="4950580"/>
          </a:xfrm>
          <a:custGeom>
            <a:avLst/>
            <a:gdLst/>
            <a:ahLst/>
            <a:cxnLst/>
            <a:rect r="r" b="b" t="t" l="l"/>
            <a:pathLst>
              <a:path h="4950580" w="8408628">
                <a:moveTo>
                  <a:pt x="0" y="0"/>
                </a:moveTo>
                <a:lnTo>
                  <a:pt x="8408628" y="0"/>
                </a:lnTo>
                <a:lnTo>
                  <a:pt x="8408628" y="4950580"/>
                </a:lnTo>
                <a:lnTo>
                  <a:pt x="0" y="4950580"/>
                </a:lnTo>
                <a:lnTo>
                  <a:pt x="0" y="0"/>
                </a:lnTo>
                <a:close/>
              </a:path>
            </a:pathLst>
          </a:custGeom>
          <a:blipFill>
            <a:blip r:embed="rId3"/>
            <a:stretch>
              <a:fillRect l="0" t="0" r="0" b="0"/>
            </a:stretch>
          </a:blipFill>
        </p:spPr>
      </p:sp>
      <p:sp>
        <p:nvSpPr>
          <p:cNvPr name="TextBox 16" id="16"/>
          <p:cNvSpPr txBox="true"/>
          <p:nvPr/>
        </p:nvSpPr>
        <p:spPr>
          <a:xfrm rot="0">
            <a:off x="10391420" y="3326249"/>
            <a:ext cx="7277580" cy="4481305"/>
          </a:xfrm>
          <a:prstGeom prst="rect">
            <a:avLst/>
          </a:prstGeom>
        </p:spPr>
        <p:txBody>
          <a:bodyPr anchor="t" rtlCol="false" tIns="0" lIns="0" bIns="0" rIns="0">
            <a:spAutoFit/>
          </a:bodyPr>
          <a:lstStyle/>
          <a:p>
            <a:pPr algn="ctr">
              <a:lnSpc>
                <a:spcPts val="3950"/>
              </a:lnSpc>
            </a:pPr>
            <a:r>
              <a:rPr lang="en-US" sz="2469">
                <a:solidFill>
                  <a:srgbClr val="F4F9F5"/>
                </a:solidFill>
                <a:latin typeface="Open Sauce"/>
                <a:ea typeface="Open Sauce"/>
                <a:cs typeface="Open Sauce"/>
                <a:sym typeface="Open Sauce"/>
              </a:rPr>
              <a:t>The “Smart Trading Systems” project is an intelligent energy trading system designed to optimize energy distribution and consumption between various prosumers (producer-consumers) and consumers. It uses optimization algorithms to balance energy production and consumption, reducing costs and improving energy efficiency. </a:t>
            </a:r>
          </a:p>
          <a:p>
            <a:pPr algn="ctr">
              <a:lnSpc>
                <a:spcPts val="3950"/>
              </a:lnSpc>
            </a:pPr>
          </a:p>
        </p:txBody>
      </p:sp>
      <p:sp>
        <p:nvSpPr>
          <p:cNvPr name="TextBox 17" id="17"/>
          <p:cNvSpPr txBox="true"/>
          <p:nvPr/>
        </p:nvSpPr>
        <p:spPr>
          <a:xfrm rot="0">
            <a:off x="9144000" y="895350"/>
            <a:ext cx="7883967" cy="1217935"/>
          </a:xfrm>
          <a:prstGeom prst="rect">
            <a:avLst/>
          </a:prstGeom>
        </p:spPr>
        <p:txBody>
          <a:bodyPr anchor="t" rtlCol="false" tIns="0" lIns="0" bIns="0" rIns="0">
            <a:spAutoFit/>
          </a:bodyPr>
          <a:lstStyle/>
          <a:p>
            <a:pPr algn="ctr" marL="0" indent="0" lvl="0">
              <a:lnSpc>
                <a:spcPts val="10044"/>
              </a:lnSpc>
              <a:spcBef>
                <a:spcPct val="0"/>
              </a:spcBef>
            </a:pPr>
            <a:r>
              <a:rPr lang="en-US" b="true" sz="7174" spc="-143">
                <a:solidFill>
                  <a:srgbClr val="F8F8F8"/>
                </a:solidFill>
                <a:latin typeface="Open Sauce Bold"/>
                <a:ea typeface="Open Sauce Bold"/>
                <a:cs typeface="Open Sauce Bold"/>
                <a:sym typeface="Open Sauce Bold"/>
              </a:rPr>
              <a:t>Project Definition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9832433" y="-339559"/>
            <a:ext cx="9020464" cy="11772679"/>
            <a:chOff x="0" y="0"/>
            <a:chExt cx="2186829" cy="2854048"/>
          </a:xfrm>
        </p:grpSpPr>
        <p:sp>
          <p:nvSpPr>
            <p:cNvPr name="Freeform 3" id="3"/>
            <p:cNvSpPr/>
            <p:nvPr/>
          </p:nvSpPr>
          <p:spPr>
            <a:xfrm flipH="false" flipV="false" rot="0">
              <a:off x="0" y="0"/>
              <a:ext cx="2186829" cy="2854048"/>
            </a:xfrm>
            <a:custGeom>
              <a:avLst/>
              <a:gdLst/>
              <a:ahLst/>
              <a:cxnLst/>
              <a:rect r="r" b="b" t="t" l="l"/>
              <a:pathLst>
                <a:path h="2854048" w="2186829">
                  <a:moveTo>
                    <a:pt x="36905" y="0"/>
                  </a:moveTo>
                  <a:lnTo>
                    <a:pt x="2149924" y="0"/>
                  </a:lnTo>
                  <a:cubicBezTo>
                    <a:pt x="2159712" y="0"/>
                    <a:pt x="2169099" y="3888"/>
                    <a:pt x="2176020" y="10809"/>
                  </a:cubicBezTo>
                  <a:cubicBezTo>
                    <a:pt x="2182941" y="17730"/>
                    <a:pt x="2186829" y="27117"/>
                    <a:pt x="2186829" y="36905"/>
                  </a:cubicBezTo>
                  <a:lnTo>
                    <a:pt x="2186829" y="2817143"/>
                  </a:lnTo>
                  <a:cubicBezTo>
                    <a:pt x="2186829" y="2826931"/>
                    <a:pt x="2182941" y="2836318"/>
                    <a:pt x="2176020" y="2843239"/>
                  </a:cubicBezTo>
                  <a:cubicBezTo>
                    <a:pt x="2169099" y="2850160"/>
                    <a:pt x="2159712" y="2854048"/>
                    <a:pt x="2149924" y="2854048"/>
                  </a:cubicBezTo>
                  <a:lnTo>
                    <a:pt x="36905" y="2854048"/>
                  </a:lnTo>
                  <a:cubicBezTo>
                    <a:pt x="27117" y="2854048"/>
                    <a:pt x="17730" y="2850160"/>
                    <a:pt x="10809" y="2843239"/>
                  </a:cubicBezTo>
                  <a:cubicBezTo>
                    <a:pt x="3888" y="2836318"/>
                    <a:pt x="0" y="2826931"/>
                    <a:pt x="0" y="2817143"/>
                  </a:cubicBezTo>
                  <a:lnTo>
                    <a:pt x="0" y="36905"/>
                  </a:lnTo>
                  <a:cubicBezTo>
                    <a:pt x="0" y="27117"/>
                    <a:pt x="3888" y="17730"/>
                    <a:pt x="10809" y="10809"/>
                  </a:cubicBezTo>
                  <a:cubicBezTo>
                    <a:pt x="17730" y="3888"/>
                    <a:pt x="27117" y="0"/>
                    <a:pt x="36905" y="0"/>
                  </a:cubicBezTo>
                  <a:close/>
                </a:path>
              </a:pathLst>
            </a:custGeom>
            <a:solidFill>
              <a:srgbClr val="106861"/>
            </a:solidFill>
            <a:ln cap="rnd">
              <a:noFill/>
              <a:prstDash val="solid"/>
              <a:round/>
            </a:ln>
          </p:spPr>
        </p:sp>
        <p:sp>
          <p:nvSpPr>
            <p:cNvPr name="TextBox 4" id="4"/>
            <p:cNvSpPr txBox="true"/>
            <p:nvPr/>
          </p:nvSpPr>
          <p:spPr>
            <a:xfrm>
              <a:off x="0" y="-19050"/>
              <a:ext cx="2186829" cy="2873098"/>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5" id="5"/>
          <p:cNvGrpSpPr>
            <a:grpSpLocks noChangeAspect="true"/>
          </p:cNvGrpSpPr>
          <p:nvPr/>
        </p:nvGrpSpPr>
        <p:grpSpPr>
          <a:xfrm rot="0">
            <a:off x="9832433" y="1028700"/>
            <a:ext cx="9020464" cy="7033978"/>
            <a:chOff x="0" y="0"/>
            <a:chExt cx="6350000" cy="4951603"/>
          </a:xfrm>
        </p:grpSpPr>
        <p:sp>
          <p:nvSpPr>
            <p:cNvPr name="Freeform 6" id="6"/>
            <p:cNvSpPr/>
            <p:nvPr/>
          </p:nvSpPr>
          <p:spPr>
            <a:xfrm flipH="false" flipV="false" rot="0">
              <a:off x="0" y="0"/>
              <a:ext cx="6349873" cy="4979162"/>
            </a:xfrm>
            <a:custGeom>
              <a:avLst/>
              <a:gdLst/>
              <a:ahLst/>
              <a:cxnLst/>
              <a:rect r="r" b="b" t="t" l="l"/>
              <a:pathLst>
                <a:path h="4979162" w="6349873">
                  <a:moveTo>
                    <a:pt x="292100" y="0"/>
                  </a:moveTo>
                  <a:cubicBezTo>
                    <a:pt x="131445" y="0"/>
                    <a:pt x="0" y="131445"/>
                    <a:pt x="0" y="292100"/>
                  </a:cubicBezTo>
                  <a:lnTo>
                    <a:pt x="0" y="3332480"/>
                  </a:lnTo>
                  <a:cubicBezTo>
                    <a:pt x="0" y="3493135"/>
                    <a:pt x="128397" y="3652520"/>
                    <a:pt x="285369" y="3686683"/>
                  </a:cubicBezTo>
                  <a:lnTo>
                    <a:pt x="6064504" y="4944999"/>
                  </a:lnTo>
                  <a:cubicBezTo>
                    <a:pt x="6221476" y="4979162"/>
                    <a:pt x="6349873" y="4875657"/>
                    <a:pt x="6349873" y="4715002"/>
                  </a:cubicBezTo>
                  <a:lnTo>
                    <a:pt x="6349873" y="292100"/>
                  </a:lnTo>
                  <a:cubicBezTo>
                    <a:pt x="6349873" y="131445"/>
                    <a:pt x="6218428" y="0"/>
                    <a:pt x="6057773" y="0"/>
                  </a:cubicBezTo>
                  <a:lnTo>
                    <a:pt x="292100" y="0"/>
                  </a:lnTo>
                  <a:close/>
                </a:path>
              </a:pathLst>
            </a:custGeom>
            <a:blipFill>
              <a:blip r:embed="rId2"/>
              <a:stretch>
                <a:fillRect l="-24276" t="0" r="-24276" b="0"/>
              </a:stretch>
            </a:blipFill>
          </p:spPr>
        </p:sp>
      </p:grpSp>
      <p:sp>
        <p:nvSpPr>
          <p:cNvPr name="Freeform 7" id="7"/>
          <p:cNvSpPr/>
          <p:nvPr/>
        </p:nvSpPr>
        <p:spPr>
          <a:xfrm flipH="false" flipV="false" rot="0">
            <a:off x="1028700" y="8946088"/>
            <a:ext cx="1640020" cy="1160314"/>
          </a:xfrm>
          <a:custGeom>
            <a:avLst/>
            <a:gdLst/>
            <a:ahLst/>
            <a:cxnLst/>
            <a:rect r="r" b="b" t="t" l="l"/>
            <a:pathLst>
              <a:path h="1160314" w="1640020">
                <a:moveTo>
                  <a:pt x="0" y="0"/>
                </a:moveTo>
                <a:lnTo>
                  <a:pt x="1640020" y="0"/>
                </a:lnTo>
                <a:lnTo>
                  <a:pt x="1640020" y="1160314"/>
                </a:lnTo>
                <a:lnTo>
                  <a:pt x="0" y="1160314"/>
                </a:lnTo>
                <a:lnTo>
                  <a:pt x="0" y="0"/>
                </a:lnTo>
                <a:close/>
              </a:path>
            </a:pathLst>
          </a:custGeom>
          <a:blipFill>
            <a:blip r:embed="rId3"/>
            <a:stretch>
              <a:fillRect l="0" t="0" r="0" b="0"/>
            </a:stretch>
          </a:blipFill>
        </p:spPr>
      </p:sp>
      <p:sp>
        <p:nvSpPr>
          <p:cNvPr name="Freeform 8" id="8"/>
          <p:cNvSpPr/>
          <p:nvPr/>
        </p:nvSpPr>
        <p:spPr>
          <a:xfrm flipH="false" flipV="false" rot="0">
            <a:off x="2553424" y="9160924"/>
            <a:ext cx="1878791" cy="730641"/>
          </a:xfrm>
          <a:custGeom>
            <a:avLst/>
            <a:gdLst/>
            <a:ahLst/>
            <a:cxnLst/>
            <a:rect r="r" b="b" t="t" l="l"/>
            <a:pathLst>
              <a:path h="730641" w="1878791">
                <a:moveTo>
                  <a:pt x="0" y="0"/>
                </a:moveTo>
                <a:lnTo>
                  <a:pt x="1878791" y="0"/>
                </a:lnTo>
                <a:lnTo>
                  <a:pt x="1878791" y="730641"/>
                </a:lnTo>
                <a:lnTo>
                  <a:pt x="0" y="730641"/>
                </a:lnTo>
                <a:lnTo>
                  <a:pt x="0" y="0"/>
                </a:lnTo>
                <a:close/>
              </a:path>
            </a:pathLst>
          </a:custGeom>
          <a:blipFill>
            <a:blip r:embed="rId4"/>
            <a:stretch>
              <a:fillRect l="0" t="0" r="0" b="0"/>
            </a:stretch>
          </a:blipFill>
        </p:spPr>
      </p:sp>
      <p:sp>
        <p:nvSpPr>
          <p:cNvPr name="TextBox 9" id="9"/>
          <p:cNvSpPr txBox="true"/>
          <p:nvPr/>
        </p:nvSpPr>
        <p:spPr>
          <a:xfrm rot="0">
            <a:off x="1295137" y="3006812"/>
            <a:ext cx="6274156" cy="5462700"/>
          </a:xfrm>
          <a:prstGeom prst="rect">
            <a:avLst/>
          </a:prstGeom>
        </p:spPr>
        <p:txBody>
          <a:bodyPr anchor="t" rtlCol="false" tIns="0" lIns="0" bIns="0" rIns="0">
            <a:spAutoFit/>
          </a:bodyPr>
          <a:lstStyle/>
          <a:p>
            <a:pPr algn="l">
              <a:lnSpc>
                <a:spcPts val="3656"/>
              </a:lnSpc>
            </a:pPr>
            <a:r>
              <a:rPr lang="en-US" sz="2453" spc="39">
                <a:solidFill>
                  <a:srgbClr val="191919"/>
                </a:solidFill>
                <a:latin typeface="Open Sauce"/>
                <a:ea typeface="Open Sauce"/>
                <a:cs typeface="Open Sauce"/>
                <a:sym typeface="Open Sauce"/>
              </a:rPr>
              <a:t>It represents  partner with capacity, reliability and a pricing curve in the time.</a:t>
            </a:r>
          </a:p>
          <a:p>
            <a:pPr algn="l">
              <a:lnSpc>
                <a:spcPts val="3656"/>
              </a:lnSpc>
            </a:pPr>
          </a:p>
          <a:p>
            <a:pPr algn="l" marL="529786" indent="-264893" lvl="1">
              <a:lnSpc>
                <a:spcPts val="3656"/>
              </a:lnSpc>
              <a:buFont typeface="Arial"/>
              <a:buChar char="•"/>
            </a:pPr>
            <a:r>
              <a:rPr lang="en-US" sz="2453" spc="39">
                <a:solidFill>
                  <a:srgbClr val="191919"/>
                </a:solidFill>
                <a:latin typeface="Open Sauce"/>
                <a:ea typeface="Open Sauce"/>
                <a:cs typeface="Open Sauce"/>
                <a:sym typeface="Open Sauce"/>
              </a:rPr>
              <a:t>Prosumer: An actor who both produces and consumes energy, selling any surplus energy on the market.</a:t>
            </a:r>
          </a:p>
          <a:p>
            <a:pPr algn="l" marL="529786" indent="-264893" lvl="1">
              <a:lnSpc>
                <a:spcPts val="3656"/>
              </a:lnSpc>
              <a:buFont typeface="Arial"/>
              <a:buChar char="•"/>
            </a:pPr>
            <a:r>
              <a:rPr lang="en-US" sz="2453" spc="39">
                <a:solidFill>
                  <a:srgbClr val="191919"/>
                </a:solidFill>
                <a:latin typeface="Open Sauce"/>
                <a:ea typeface="Open Sauce"/>
                <a:cs typeface="Open Sauce"/>
                <a:sym typeface="Open Sauce"/>
              </a:rPr>
              <a:t>Consumer: An actor who exclusively consumes energy, with a defined energy load.</a:t>
            </a:r>
          </a:p>
          <a:p>
            <a:pPr algn="l">
              <a:lnSpc>
                <a:spcPts val="3656"/>
              </a:lnSpc>
            </a:pPr>
          </a:p>
          <a:p>
            <a:pPr algn="l" marL="0" indent="0" lvl="0">
              <a:lnSpc>
                <a:spcPts val="3656"/>
              </a:lnSpc>
            </a:pPr>
          </a:p>
        </p:txBody>
      </p:sp>
      <p:grpSp>
        <p:nvGrpSpPr>
          <p:cNvPr name="Group 10" id="10"/>
          <p:cNvGrpSpPr/>
          <p:nvPr/>
        </p:nvGrpSpPr>
        <p:grpSpPr>
          <a:xfrm rot="0">
            <a:off x="1028700" y="1028700"/>
            <a:ext cx="6540593" cy="1568211"/>
            <a:chOff x="0" y="0"/>
            <a:chExt cx="2537457" cy="608395"/>
          </a:xfrm>
        </p:grpSpPr>
        <p:sp>
          <p:nvSpPr>
            <p:cNvPr name="Freeform 11" id="11"/>
            <p:cNvSpPr/>
            <p:nvPr/>
          </p:nvSpPr>
          <p:spPr>
            <a:xfrm flipH="false" flipV="false" rot="0">
              <a:off x="0" y="0"/>
              <a:ext cx="2537457" cy="608395"/>
            </a:xfrm>
            <a:custGeom>
              <a:avLst/>
              <a:gdLst/>
              <a:ahLst/>
              <a:cxnLst/>
              <a:rect r="r" b="b" t="t" l="l"/>
              <a:pathLst>
                <a:path h="608395" w="2537457">
                  <a:moveTo>
                    <a:pt x="48531" y="0"/>
                  </a:moveTo>
                  <a:lnTo>
                    <a:pt x="2488926" y="0"/>
                  </a:lnTo>
                  <a:cubicBezTo>
                    <a:pt x="2515729" y="0"/>
                    <a:pt x="2537457" y="21728"/>
                    <a:pt x="2537457" y="48531"/>
                  </a:cubicBezTo>
                  <a:lnTo>
                    <a:pt x="2537457" y="559865"/>
                  </a:lnTo>
                  <a:cubicBezTo>
                    <a:pt x="2537457" y="572736"/>
                    <a:pt x="2532343" y="585080"/>
                    <a:pt x="2523242" y="594181"/>
                  </a:cubicBezTo>
                  <a:cubicBezTo>
                    <a:pt x="2514141" y="603282"/>
                    <a:pt x="2501797" y="608395"/>
                    <a:pt x="2488926" y="608395"/>
                  </a:cubicBezTo>
                  <a:lnTo>
                    <a:pt x="48531" y="608395"/>
                  </a:lnTo>
                  <a:cubicBezTo>
                    <a:pt x="35659" y="608395"/>
                    <a:pt x="23316" y="603282"/>
                    <a:pt x="14214" y="594181"/>
                  </a:cubicBezTo>
                  <a:cubicBezTo>
                    <a:pt x="5113" y="585080"/>
                    <a:pt x="0" y="572736"/>
                    <a:pt x="0" y="559865"/>
                  </a:cubicBezTo>
                  <a:lnTo>
                    <a:pt x="0" y="48531"/>
                  </a:lnTo>
                  <a:cubicBezTo>
                    <a:pt x="0" y="21728"/>
                    <a:pt x="21728" y="0"/>
                    <a:pt x="48531" y="0"/>
                  </a:cubicBezTo>
                  <a:close/>
                </a:path>
              </a:pathLst>
            </a:custGeom>
            <a:solidFill>
              <a:srgbClr val="106861"/>
            </a:solidFill>
            <a:ln w="66675" cap="rnd">
              <a:solidFill>
                <a:srgbClr val="FFFFFF"/>
              </a:solidFill>
              <a:prstDash val="solid"/>
              <a:round/>
            </a:ln>
          </p:spPr>
        </p:sp>
        <p:sp>
          <p:nvSpPr>
            <p:cNvPr name="TextBox 12" id="12"/>
            <p:cNvSpPr txBox="true"/>
            <p:nvPr/>
          </p:nvSpPr>
          <p:spPr>
            <a:xfrm>
              <a:off x="0" y="-28575"/>
              <a:ext cx="2537457" cy="636970"/>
            </a:xfrm>
            <a:prstGeom prst="rect">
              <a:avLst/>
            </a:prstGeom>
          </p:spPr>
          <p:txBody>
            <a:bodyPr anchor="ctr" rtlCol="false" tIns="34487" lIns="34487" bIns="34487" rIns="34487"/>
            <a:lstStyle/>
            <a:p>
              <a:pPr algn="ctr" marL="0" indent="0" lvl="0">
                <a:lnSpc>
                  <a:spcPts val="2483"/>
                </a:lnSpc>
                <a:spcBef>
                  <a:spcPct val="0"/>
                </a:spcBef>
              </a:pPr>
            </a:p>
          </p:txBody>
        </p:sp>
      </p:grpSp>
      <p:sp>
        <p:nvSpPr>
          <p:cNvPr name="TextBox 13" id="13"/>
          <p:cNvSpPr txBox="true"/>
          <p:nvPr/>
        </p:nvSpPr>
        <p:spPr>
          <a:xfrm rot="0">
            <a:off x="1364798" y="1307790"/>
            <a:ext cx="5868397" cy="914781"/>
          </a:xfrm>
          <a:prstGeom prst="rect">
            <a:avLst/>
          </a:prstGeom>
        </p:spPr>
        <p:txBody>
          <a:bodyPr anchor="t" rtlCol="false" tIns="0" lIns="0" bIns="0" rIns="0">
            <a:spAutoFit/>
          </a:bodyPr>
          <a:lstStyle/>
          <a:p>
            <a:pPr algn="ctr">
              <a:lnSpc>
                <a:spcPts val="7452"/>
              </a:lnSpc>
              <a:spcBef>
                <a:spcPct val="0"/>
              </a:spcBef>
            </a:pPr>
            <a:r>
              <a:rPr lang="en-US" b="true" sz="5400">
                <a:solidFill>
                  <a:srgbClr val="FFFFFF"/>
                </a:solidFill>
                <a:latin typeface="Open Sauce Bold"/>
                <a:ea typeface="Open Sauce Bold"/>
                <a:cs typeface="Open Sauce Bold"/>
                <a:sym typeface="Open Sauce Bold"/>
              </a:rPr>
              <a:t>Trading Partner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7537590" y="3422074"/>
            <a:ext cx="4422504" cy="329096"/>
          </a:xfrm>
          <a:custGeom>
            <a:avLst/>
            <a:gdLst/>
            <a:ahLst/>
            <a:cxnLst/>
            <a:rect r="r" b="b" t="t" l="l"/>
            <a:pathLst>
              <a:path h="329096" w="4422504">
                <a:moveTo>
                  <a:pt x="0" y="0"/>
                </a:moveTo>
                <a:lnTo>
                  <a:pt x="4422504" y="0"/>
                </a:lnTo>
                <a:lnTo>
                  <a:pt x="4422504" y="329096"/>
                </a:lnTo>
                <a:lnTo>
                  <a:pt x="0" y="329096"/>
                </a:lnTo>
                <a:lnTo>
                  <a:pt x="0" y="0"/>
                </a:lnTo>
                <a:close/>
              </a:path>
            </a:pathLst>
          </a:custGeom>
          <a:blipFill>
            <a:blip r:embed="rId2">
              <a:alphaModFix amt="72000"/>
            </a:blip>
            <a:stretch>
              <a:fillRect l="0" t="0" r="0" b="-286352"/>
            </a:stretch>
          </a:blipFill>
        </p:spPr>
      </p:sp>
      <p:grpSp>
        <p:nvGrpSpPr>
          <p:cNvPr name="Group 3" id="3"/>
          <p:cNvGrpSpPr/>
          <p:nvPr/>
        </p:nvGrpSpPr>
        <p:grpSpPr>
          <a:xfrm rot="0">
            <a:off x="7445631" y="1680787"/>
            <a:ext cx="4600413" cy="1749010"/>
            <a:chOff x="0" y="0"/>
            <a:chExt cx="1258632" cy="478513"/>
          </a:xfrm>
        </p:grpSpPr>
        <p:sp>
          <p:nvSpPr>
            <p:cNvPr name="Freeform 4" id="4"/>
            <p:cNvSpPr/>
            <p:nvPr/>
          </p:nvSpPr>
          <p:spPr>
            <a:xfrm flipH="false" flipV="false" rot="0">
              <a:off x="0" y="0"/>
              <a:ext cx="1258632" cy="478513"/>
            </a:xfrm>
            <a:custGeom>
              <a:avLst/>
              <a:gdLst/>
              <a:ahLst/>
              <a:cxnLst/>
              <a:rect r="r" b="b" t="t" l="l"/>
              <a:pathLst>
                <a:path h="478513" w="1258632">
                  <a:moveTo>
                    <a:pt x="53852" y="0"/>
                  </a:moveTo>
                  <a:lnTo>
                    <a:pt x="1204780" y="0"/>
                  </a:lnTo>
                  <a:cubicBezTo>
                    <a:pt x="1219062" y="0"/>
                    <a:pt x="1232760" y="5674"/>
                    <a:pt x="1242859" y="15773"/>
                  </a:cubicBezTo>
                  <a:cubicBezTo>
                    <a:pt x="1252958" y="25872"/>
                    <a:pt x="1258632" y="39570"/>
                    <a:pt x="1258632" y="53852"/>
                  </a:cubicBezTo>
                  <a:lnTo>
                    <a:pt x="1258632" y="424661"/>
                  </a:lnTo>
                  <a:cubicBezTo>
                    <a:pt x="1258632" y="454403"/>
                    <a:pt x="1234521" y="478513"/>
                    <a:pt x="1204780" y="478513"/>
                  </a:cubicBezTo>
                  <a:lnTo>
                    <a:pt x="53852" y="478513"/>
                  </a:lnTo>
                  <a:cubicBezTo>
                    <a:pt x="39570" y="478513"/>
                    <a:pt x="25872" y="472840"/>
                    <a:pt x="15773" y="462741"/>
                  </a:cubicBezTo>
                  <a:cubicBezTo>
                    <a:pt x="5674" y="452641"/>
                    <a:pt x="0" y="438944"/>
                    <a:pt x="0" y="424661"/>
                  </a:cubicBezTo>
                  <a:lnTo>
                    <a:pt x="0" y="53852"/>
                  </a:lnTo>
                  <a:cubicBezTo>
                    <a:pt x="0" y="39570"/>
                    <a:pt x="5674" y="25872"/>
                    <a:pt x="15773" y="15773"/>
                  </a:cubicBezTo>
                  <a:cubicBezTo>
                    <a:pt x="25872" y="5674"/>
                    <a:pt x="39570" y="0"/>
                    <a:pt x="53852" y="0"/>
                  </a:cubicBezTo>
                  <a:close/>
                </a:path>
              </a:pathLst>
            </a:custGeom>
            <a:solidFill>
              <a:srgbClr val="FFFFFF"/>
            </a:solidFill>
            <a:ln w="104775" cap="rnd">
              <a:solidFill>
                <a:srgbClr val="106861"/>
              </a:solidFill>
              <a:prstDash val="solid"/>
              <a:round/>
            </a:ln>
          </p:spPr>
        </p:sp>
        <p:sp>
          <p:nvSpPr>
            <p:cNvPr name="TextBox 5" id="5"/>
            <p:cNvSpPr txBox="true"/>
            <p:nvPr/>
          </p:nvSpPr>
          <p:spPr>
            <a:xfrm>
              <a:off x="0" y="-38100"/>
              <a:ext cx="1258632" cy="516613"/>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6" id="6"/>
          <p:cNvSpPr/>
          <p:nvPr/>
        </p:nvSpPr>
        <p:spPr>
          <a:xfrm flipH="false" flipV="false" rot="-10800000">
            <a:off x="7537590" y="5574594"/>
            <a:ext cx="4422504" cy="329096"/>
          </a:xfrm>
          <a:custGeom>
            <a:avLst/>
            <a:gdLst/>
            <a:ahLst/>
            <a:cxnLst/>
            <a:rect r="r" b="b" t="t" l="l"/>
            <a:pathLst>
              <a:path h="329096" w="4422504">
                <a:moveTo>
                  <a:pt x="0" y="0"/>
                </a:moveTo>
                <a:lnTo>
                  <a:pt x="4422504" y="0"/>
                </a:lnTo>
                <a:lnTo>
                  <a:pt x="4422504" y="329096"/>
                </a:lnTo>
                <a:lnTo>
                  <a:pt x="0" y="329096"/>
                </a:lnTo>
                <a:lnTo>
                  <a:pt x="0" y="0"/>
                </a:lnTo>
                <a:close/>
              </a:path>
            </a:pathLst>
          </a:custGeom>
          <a:blipFill>
            <a:blip r:embed="rId2">
              <a:alphaModFix amt="72000"/>
            </a:blip>
            <a:stretch>
              <a:fillRect l="0" t="0" r="0" b="-286352"/>
            </a:stretch>
          </a:blipFill>
        </p:spPr>
      </p:sp>
      <p:grpSp>
        <p:nvGrpSpPr>
          <p:cNvPr name="Group 7" id="7"/>
          <p:cNvGrpSpPr/>
          <p:nvPr/>
        </p:nvGrpSpPr>
        <p:grpSpPr>
          <a:xfrm rot="0">
            <a:off x="7445631" y="3833307"/>
            <a:ext cx="4600413" cy="1798890"/>
            <a:chOff x="0" y="0"/>
            <a:chExt cx="1234628" cy="482774"/>
          </a:xfrm>
        </p:grpSpPr>
        <p:sp>
          <p:nvSpPr>
            <p:cNvPr name="Freeform 8" id="8"/>
            <p:cNvSpPr/>
            <p:nvPr/>
          </p:nvSpPr>
          <p:spPr>
            <a:xfrm flipH="false" flipV="false" rot="0">
              <a:off x="0" y="0"/>
              <a:ext cx="1234628" cy="482774"/>
            </a:xfrm>
            <a:custGeom>
              <a:avLst/>
              <a:gdLst/>
              <a:ahLst/>
              <a:cxnLst/>
              <a:rect r="r" b="b" t="t" l="l"/>
              <a:pathLst>
                <a:path h="482774" w="1234628">
                  <a:moveTo>
                    <a:pt x="53852" y="0"/>
                  </a:moveTo>
                  <a:lnTo>
                    <a:pt x="1180776" y="0"/>
                  </a:lnTo>
                  <a:cubicBezTo>
                    <a:pt x="1195058" y="0"/>
                    <a:pt x="1208756" y="5674"/>
                    <a:pt x="1218855" y="15773"/>
                  </a:cubicBezTo>
                  <a:cubicBezTo>
                    <a:pt x="1228954" y="25872"/>
                    <a:pt x="1234628" y="39570"/>
                    <a:pt x="1234628" y="53852"/>
                  </a:cubicBezTo>
                  <a:lnTo>
                    <a:pt x="1234628" y="428922"/>
                  </a:lnTo>
                  <a:cubicBezTo>
                    <a:pt x="1234628" y="443204"/>
                    <a:pt x="1228954" y="456902"/>
                    <a:pt x="1218855" y="467001"/>
                  </a:cubicBezTo>
                  <a:cubicBezTo>
                    <a:pt x="1208756" y="477100"/>
                    <a:pt x="1195058" y="482774"/>
                    <a:pt x="1180776" y="482774"/>
                  </a:cubicBezTo>
                  <a:lnTo>
                    <a:pt x="53852" y="482774"/>
                  </a:lnTo>
                  <a:cubicBezTo>
                    <a:pt x="39570" y="482774"/>
                    <a:pt x="25872" y="477100"/>
                    <a:pt x="15773" y="467001"/>
                  </a:cubicBezTo>
                  <a:cubicBezTo>
                    <a:pt x="5674" y="456902"/>
                    <a:pt x="0" y="443204"/>
                    <a:pt x="0" y="428922"/>
                  </a:cubicBezTo>
                  <a:lnTo>
                    <a:pt x="0" y="53852"/>
                  </a:lnTo>
                  <a:cubicBezTo>
                    <a:pt x="0" y="39570"/>
                    <a:pt x="5674" y="25872"/>
                    <a:pt x="15773" y="15773"/>
                  </a:cubicBezTo>
                  <a:cubicBezTo>
                    <a:pt x="25872" y="5674"/>
                    <a:pt x="39570" y="0"/>
                    <a:pt x="53852" y="0"/>
                  </a:cubicBezTo>
                  <a:close/>
                </a:path>
              </a:pathLst>
            </a:custGeom>
            <a:solidFill>
              <a:srgbClr val="FFFFFF"/>
            </a:solidFill>
            <a:ln w="104775" cap="rnd">
              <a:solidFill>
                <a:srgbClr val="106861"/>
              </a:solidFill>
              <a:prstDash val="solid"/>
              <a:round/>
            </a:ln>
          </p:spPr>
        </p:sp>
        <p:sp>
          <p:nvSpPr>
            <p:cNvPr name="TextBox 9" id="9"/>
            <p:cNvSpPr txBox="true"/>
            <p:nvPr/>
          </p:nvSpPr>
          <p:spPr>
            <a:xfrm>
              <a:off x="0" y="-38100"/>
              <a:ext cx="1234628" cy="520874"/>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0" id="10"/>
          <p:cNvSpPr/>
          <p:nvPr/>
        </p:nvSpPr>
        <p:spPr>
          <a:xfrm flipH="false" flipV="false" rot="-10800000">
            <a:off x="7534586" y="7874960"/>
            <a:ext cx="4422504" cy="329096"/>
          </a:xfrm>
          <a:custGeom>
            <a:avLst/>
            <a:gdLst/>
            <a:ahLst/>
            <a:cxnLst/>
            <a:rect r="r" b="b" t="t" l="l"/>
            <a:pathLst>
              <a:path h="329096" w="4422504">
                <a:moveTo>
                  <a:pt x="0" y="0"/>
                </a:moveTo>
                <a:lnTo>
                  <a:pt x="4422503" y="0"/>
                </a:lnTo>
                <a:lnTo>
                  <a:pt x="4422503" y="329095"/>
                </a:lnTo>
                <a:lnTo>
                  <a:pt x="0" y="329095"/>
                </a:lnTo>
                <a:lnTo>
                  <a:pt x="0" y="0"/>
                </a:lnTo>
                <a:close/>
              </a:path>
            </a:pathLst>
          </a:custGeom>
          <a:blipFill>
            <a:blip r:embed="rId2">
              <a:alphaModFix amt="72000"/>
            </a:blip>
            <a:stretch>
              <a:fillRect l="0" t="0" r="0" b="-286352"/>
            </a:stretch>
          </a:blipFill>
        </p:spPr>
      </p:sp>
      <p:grpSp>
        <p:nvGrpSpPr>
          <p:cNvPr name="Group 11" id="11"/>
          <p:cNvGrpSpPr/>
          <p:nvPr/>
        </p:nvGrpSpPr>
        <p:grpSpPr>
          <a:xfrm rot="0">
            <a:off x="7445631" y="6125459"/>
            <a:ext cx="4600413" cy="1833383"/>
            <a:chOff x="0" y="0"/>
            <a:chExt cx="1234628" cy="492031"/>
          </a:xfrm>
        </p:grpSpPr>
        <p:sp>
          <p:nvSpPr>
            <p:cNvPr name="Freeform 12" id="12"/>
            <p:cNvSpPr/>
            <p:nvPr/>
          </p:nvSpPr>
          <p:spPr>
            <a:xfrm flipH="false" flipV="false" rot="0">
              <a:off x="0" y="0"/>
              <a:ext cx="1234628" cy="492031"/>
            </a:xfrm>
            <a:custGeom>
              <a:avLst/>
              <a:gdLst/>
              <a:ahLst/>
              <a:cxnLst/>
              <a:rect r="r" b="b" t="t" l="l"/>
              <a:pathLst>
                <a:path h="492031" w="1234628">
                  <a:moveTo>
                    <a:pt x="53852" y="0"/>
                  </a:moveTo>
                  <a:lnTo>
                    <a:pt x="1180776" y="0"/>
                  </a:lnTo>
                  <a:cubicBezTo>
                    <a:pt x="1195058" y="0"/>
                    <a:pt x="1208756" y="5674"/>
                    <a:pt x="1218855" y="15773"/>
                  </a:cubicBezTo>
                  <a:cubicBezTo>
                    <a:pt x="1228954" y="25872"/>
                    <a:pt x="1234628" y="39570"/>
                    <a:pt x="1234628" y="53852"/>
                  </a:cubicBezTo>
                  <a:lnTo>
                    <a:pt x="1234628" y="438179"/>
                  </a:lnTo>
                  <a:cubicBezTo>
                    <a:pt x="1234628" y="452461"/>
                    <a:pt x="1228954" y="466159"/>
                    <a:pt x="1218855" y="476258"/>
                  </a:cubicBezTo>
                  <a:cubicBezTo>
                    <a:pt x="1208756" y="486357"/>
                    <a:pt x="1195058" y="492031"/>
                    <a:pt x="1180776" y="492031"/>
                  </a:cubicBezTo>
                  <a:lnTo>
                    <a:pt x="53852" y="492031"/>
                  </a:lnTo>
                  <a:cubicBezTo>
                    <a:pt x="39570" y="492031"/>
                    <a:pt x="25872" y="486357"/>
                    <a:pt x="15773" y="476258"/>
                  </a:cubicBezTo>
                  <a:cubicBezTo>
                    <a:pt x="5674" y="466159"/>
                    <a:pt x="0" y="452461"/>
                    <a:pt x="0" y="438179"/>
                  </a:cubicBezTo>
                  <a:lnTo>
                    <a:pt x="0" y="53852"/>
                  </a:lnTo>
                  <a:cubicBezTo>
                    <a:pt x="0" y="39570"/>
                    <a:pt x="5674" y="25872"/>
                    <a:pt x="15773" y="15773"/>
                  </a:cubicBezTo>
                  <a:cubicBezTo>
                    <a:pt x="25872" y="5674"/>
                    <a:pt x="39570" y="0"/>
                    <a:pt x="53852" y="0"/>
                  </a:cubicBezTo>
                  <a:close/>
                </a:path>
              </a:pathLst>
            </a:custGeom>
            <a:solidFill>
              <a:srgbClr val="FFFFFF"/>
            </a:solidFill>
            <a:ln w="104775" cap="rnd">
              <a:solidFill>
                <a:srgbClr val="106861"/>
              </a:solidFill>
              <a:prstDash val="solid"/>
              <a:round/>
            </a:ln>
          </p:spPr>
        </p:sp>
        <p:sp>
          <p:nvSpPr>
            <p:cNvPr name="TextBox 13" id="13"/>
            <p:cNvSpPr txBox="true"/>
            <p:nvPr/>
          </p:nvSpPr>
          <p:spPr>
            <a:xfrm>
              <a:off x="0" y="-38100"/>
              <a:ext cx="1234628" cy="530131"/>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4" id="14"/>
          <p:cNvSpPr/>
          <p:nvPr/>
        </p:nvSpPr>
        <p:spPr>
          <a:xfrm flipH="false" flipV="false" rot="-10800000">
            <a:off x="12750846" y="3372195"/>
            <a:ext cx="4422504" cy="329096"/>
          </a:xfrm>
          <a:custGeom>
            <a:avLst/>
            <a:gdLst/>
            <a:ahLst/>
            <a:cxnLst/>
            <a:rect r="r" b="b" t="t" l="l"/>
            <a:pathLst>
              <a:path h="329096" w="4422504">
                <a:moveTo>
                  <a:pt x="0" y="0"/>
                </a:moveTo>
                <a:lnTo>
                  <a:pt x="4422504" y="0"/>
                </a:lnTo>
                <a:lnTo>
                  <a:pt x="4422504" y="329096"/>
                </a:lnTo>
                <a:lnTo>
                  <a:pt x="0" y="329096"/>
                </a:lnTo>
                <a:lnTo>
                  <a:pt x="0" y="0"/>
                </a:lnTo>
                <a:close/>
              </a:path>
            </a:pathLst>
          </a:custGeom>
          <a:blipFill>
            <a:blip r:embed="rId2">
              <a:alphaModFix amt="72000"/>
            </a:blip>
            <a:stretch>
              <a:fillRect l="0" t="0" r="0" b="-286352"/>
            </a:stretch>
          </a:blipFill>
        </p:spPr>
      </p:sp>
      <p:grpSp>
        <p:nvGrpSpPr>
          <p:cNvPr name="Group 15" id="15"/>
          <p:cNvGrpSpPr/>
          <p:nvPr/>
        </p:nvGrpSpPr>
        <p:grpSpPr>
          <a:xfrm rot="0">
            <a:off x="12658887" y="1630908"/>
            <a:ext cx="4600413" cy="1798890"/>
            <a:chOff x="0" y="0"/>
            <a:chExt cx="1234628" cy="482774"/>
          </a:xfrm>
        </p:grpSpPr>
        <p:sp>
          <p:nvSpPr>
            <p:cNvPr name="Freeform 16" id="16"/>
            <p:cNvSpPr/>
            <p:nvPr/>
          </p:nvSpPr>
          <p:spPr>
            <a:xfrm flipH="false" flipV="false" rot="0">
              <a:off x="0" y="0"/>
              <a:ext cx="1234628" cy="482774"/>
            </a:xfrm>
            <a:custGeom>
              <a:avLst/>
              <a:gdLst/>
              <a:ahLst/>
              <a:cxnLst/>
              <a:rect r="r" b="b" t="t" l="l"/>
              <a:pathLst>
                <a:path h="482774" w="1234628">
                  <a:moveTo>
                    <a:pt x="53852" y="0"/>
                  </a:moveTo>
                  <a:lnTo>
                    <a:pt x="1180776" y="0"/>
                  </a:lnTo>
                  <a:cubicBezTo>
                    <a:pt x="1195058" y="0"/>
                    <a:pt x="1208756" y="5674"/>
                    <a:pt x="1218855" y="15773"/>
                  </a:cubicBezTo>
                  <a:cubicBezTo>
                    <a:pt x="1228954" y="25872"/>
                    <a:pt x="1234628" y="39570"/>
                    <a:pt x="1234628" y="53852"/>
                  </a:cubicBezTo>
                  <a:lnTo>
                    <a:pt x="1234628" y="428922"/>
                  </a:lnTo>
                  <a:cubicBezTo>
                    <a:pt x="1234628" y="443204"/>
                    <a:pt x="1228954" y="456902"/>
                    <a:pt x="1218855" y="467001"/>
                  </a:cubicBezTo>
                  <a:cubicBezTo>
                    <a:pt x="1208756" y="477100"/>
                    <a:pt x="1195058" y="482774"/>
                    <a:pt x="1180776" y="482774"/>
                  </a:cubicBezTo>
                  <a:lnTo>
                    <a:pt x="53852" y="482774"/>
                  </a:lnTo>
                  <a:cubicBezTo>
                    <a:pt x="39570" y="482774"/>
                    <a:pt x="25872" y="477100"/>
                    <a:pt x="15773" y="467001"/>
                  </a:cubicBezTo>
                  <a:cubicBezTo>
                    <a:pt x="5674" y="456902"/>
                    <a:pt x="0" y="443204"/>
                    <a:pt x="0" y="428922"/>
                  </a:cubicBezTo>
                  <a:lnTo>
                    <a:pt x="0" y="53852"/>
                  </a:lnTo>
                  <a:cubicBezTo>
                    <a:pt x="0" y="39570"/>
                    <a:pt x="5674" y="25872"/>
                    <a:pt x="15773" y="15773"/>
                  </a:cubicBezTo>
                  <a:cubicBezTo>
                    <a:pt x="25872" y="5674"/>
                    <a:pt x="39570" y="0"/>
                    <a:pt x="53852" y="0"/>
                  </a:cubicBezTo>
                  <a:close/>
                </a:path>
              </a:pathLst>
            </a:custGeom>
            <a:solidFill>
              <a:srgbClr val="FFFFFF"/>
            </a:solidFill>
            <a:ln w="104775" cap="rnd">
              <a:solidFill>
                <a:srgbClr val="106861"/>
              </a:solidFill>
              <a:prstDash val="solid"/>
              <a:round/>
            </a:ln>
          </p:spPr>
        </p:sp>
        <p:sp>
          <p:nvSpPr>
            <p:cNvPr name="TextBox 17" id="17"/>
            <p:cNvSpPr txBox="true"/>
            <p:nvPr/>
          </p:nvSpPr>
          <p:spPr>
            <a:xfrm>
              <a:off x="0" y="-38100"/>
              <a:ext cx="1234628" cy="520874"/>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18" id="18"/>
          <p:cNvGrpSpPr/>
          <p:nvPr/>
        </p:nvGrpSpPr>
        <p:grpSpPr>
          <a:xfrm rot="0">
            <a:off x="12237758" y="3784785"/>
            <a:ext cx="1058963" cy="1057657"/>
            <a:chOff x="0" y="0"/>
            <a:chExt cx="323431" cy="323032"/>
          </a:xfrm>
        </p:grpSpPr>
        <p:sp>
          <p:nvSpPr>
            <p:cNvPr name="Freeform 19" id="19"/>
            <p:cNvSpPr/>
            <p:nvPr/>
          </p:nvSpPr>
          <p:spPr>
            <a:xfrm flipH="false" flipV="false" rot="0">
              <a:off x="0" y="0"/>
              <a:ext cx="323431" cy="323032"/>
            </a:xfrm>
            <a:custGeom>
              <a:avLst/>
              <a:gdLst/>
              <a:ahLst/>
              <a:cxnLst/>
              <a:rect r="r" b="b" t="t" l="l"/>
              <a:pathLst>
                <a:path h="323032" w="323431">
                  <a:moveTo>
                    <a:pt x="0" y="0"/>
                  </a:moveTo>
                  <a:lnTo>
                    <a:pt x="323431" y="0"/>
                  </a:lnTo>
                  <a:lnTo>
                    <a:pt x="323431" y="323032"/>
                  </a:lnTo>
                  <a:lnTo>
                    <a:pt x="0" y="323032"/>
                  </a:lnTo>
                  <a:close/>
                </a:path>
              </a:pathLst>
            </a:custGeom>
            <a:solidFill>
              <a:srgbClr val="FFFFFF"/>
            </a:solidFill>
          </p:spPr>
        </p:sp>
        <p:sp>
          <p:nvSpPr>
            <p:cNvPr name="TextBox 20" id="20"/>
            <p:cNvSpPr txBox="true"/>
            <p:nvPr/>
          </p:nvSpPr>
          <p:spPr>
            <a:xfrm>
              <a:off x="0" y="-114300"/>
              <a:ext cx="323431" cy="437332"/>
            </a:xfrm>
            <a:prstGeom prst="rect">
              <a:avLst/>
            </a:prstGeom>
          </p:spPr>
          <p:txBody>
            <a:bodyPr anchor="ctr" rtlCol="false" tIns="50800" lIns="50800" bIns="50800" rIns="50800"/>
            <a:lstStyle/>
            <a:p>
              <a:pPr algn="ctr">
                <a:lnSpc>
                  <a:spcPts val="8076"/>
                </a:lnSpc>
              </a:pPr>
            </a:p>
          </p:txBody>
        </p:sp>
      </p:grpSp>
      <p:sp>
        <p:nvSpPr>
          <p:cNvPr name="Freeform 21" id="21"/>
          <p:cNvSpPr/>
          <p:nvPr/>
        </p:nvSpPr>
        <p:spPr>
          <a:xfrm flipH="false" flipV="false" rot="-10800000">
            <a:off x="12750846" y="5524715"/>
            <a:ext cx="4422504" cy="329096"/>
          </a:xfrm>
          <a:custGeom>
            <a:avLst/>
            <a:gdLst/>
            <a:ahLst/>
            <a:cxnLst/>
            <a:rect r="r" b="b" t="t" l="l"/>
            <a:pathLst>
              <a:path h="329096" w="4422504">
                <a:moveTo>
                  <a:pt x="0" y="0"/>
                </a:moveTo>
                <a:lnTo>
                  <a:pt x="4422504" y="0"/>
                </a:lnTo>
                <a:lnTo>
                  <a:pt x="4422504" y="329095"/>
                </a:lnTo>
                <a:lnTo>
                  <a:pt x="0" y="329095"/>
                </a:lnTo>
                <a:lnTo>
                  <a:pt x="0" y="0"/>
                </a:lnTo>
                <a:close/>
              </a:path>
            </a:pathLst>
          </a:custGeom>
          <a:blipFill>
            <a:blip r:embed="rId2">
              <a:alphaModFix amt="72000"/>
            </a:blip>
            <a:stretch>
              <a:fillRect l="0" t="0" r="0" b="-286352"/>
            </a:stretch>
          </a:blipFill>
        </p:spPr>
      </p:sp>
      <p:grpSp>
        <p:nvGrpSpPr>
          <p:cNvPr name="Group 22" id="22"/>
          <p:cNvGrpSpPr/>
          <p:nvPr/>
        </p:nvGrpSpPr>
        <p:grpSpPr>
          <a:xfrm rot="0">
            <a:off x="12658887" y="3783427"/>
            <a:ext cx="4600413" cy="1798890"/>
            <a:chOff x="0" y="0"/>
            <a:chExt cx="1234628" cy="482774"/>
          </a:xfrm>
        </p:grpSpPr>
        <p:sp>
          <p:nvSpPr>
            <p:cNvPr name="Freeform 23" id="23"/>
            <p:cNvSpPr/>
            <p:nvPr/>
          </p:nvSpPr>
          <p:spPr>
            <a:xfrm flipH="false" flipV="false" rot="0">
              <a:off x="0" y="0"/>
              <a:ext cx="1234628" cy="482774"/>
            </a:xfrm>
            <a:custGeom>
              <a:avLst/>
              <a:gdLst/>
              <a:ahLst/>
              <a:cxnLst/>
              <a:rect r="r" b="b" t="t" l="l"/>
              <a:pathLst>
                <a:path h="482774" w="1234628">
                  <a:moveTo>
                    <a:pt x="53852" y="0"/>
                  </a:moveTo>
                  <a:lnTo>
                    <a:pt x="1180776" y="0"/>
                  </a:lnTo>
                  <a:cubicBezTo>
                    <a:pt x="1195058" y="0"/>
                    <a:pt x="1208756" y="5674"/>
                    <a:pt x="1218855" y="15773"/>
                  </a:cubicBezTo>
                  <a:cubicBezTo>
                    <a:pt x="1228954" y="25872"/>
                    <a:pt x="1234628" y="39570"/>
                    <a:pt x="1234628" y="53852"/>
                  </a:cubicBezTo>
                  <a:lnTo>
                    <a:pt x="1234628" y="428922"/>
                  </a:lnTo>
                  <a:cubicBezTo>
                    <a:pt x="1234628" y="443204"/>
                    <a:pt x="1228954" y="456902"/>
                    <a:pt x="1218855" y="467001"/>
                  </a:cubicBezTo>
                  <a:cubicBezTo>
                    <a:pt x="1208756" y="477100"/>
                    <a:pt x="1195058" y="482774"/>
                    <a:pt x="1180776" y="482774"/>
                  </a:cubicBezTo>
                  <a:lnTo>
                    <a:pt x="53852" y="482774"/>
                  </a:lnTo>
                  <a:cubicBezTo>
                    <a:pt x="39570" y="482774"/>
                    <a:pt x="25872" y="477100"/>
                    <a:pt x="15773" y="467001"/>
                  </a:cubicBezTo>
                  <a:cubicBezTo>
                    <a:pt x="5674" y="456902"/>
                    <a:pt x="0" y="443204"/>
                    <a:pt x="0" y="428922"/>
                  </a:cubicBezTo>
                  <a:lnTo>
                    <a:pt x="0" y="53852"/>
                  </a:lnTo>
                  <a:cubicBezTo>
                    <a:pt x="0" y="39570"/>
                    <a:pt x="5674" y="25872"/>
                    <a:pt x="15773" y="15773"/>
                  </a:cubicBezTo>
                  <a:cubicBezTo>
                    <a:pt x="25872" y="5674"/>
                    <a:pt x="39570" y="0"/>
                    <a:pt x="53852" y="0"/>
                  </a:cubicBezTo>
                  <a:close/>
                </a:path>
              </a:pathLst>
            </a:custGeom>
            <a:solidFill>
              <a:srgbClr val="FFFFFF"/>
            </a:solidFill>
            <a:ln w="104775" cap="rnd">
              <a:solidFill>
                <a:srgbClr val="106861"/>
              </a:solidFill>
              <a:prstDash val="solid"/>
              <a:round/>
            </a:ln>
          </p:spPr>
        </p:sp>
        <p:sp>
          <p:nvSpPr>
            <p:cNvPr name="TextBox 24" id="24"/>
            <p:cNvSpPr txBox="true"/>
            <p:nvPr/>
          </p:nvSpPr>
          <p:spPr>
            <a:xfrm>
              <a:off x="0" y="-38100"/>
              <a:ext cx="1234628" cy="520874"/>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25" id="25"/>
          <p:cNvGrpSpPr/>
          <p:nvPr/>
        </p:nvGrpSpPr>
        <p:grpSpPr>
          <a:xfrm rot="0">
            <a:off x="12237758" y="5937304"/>
            <a:ext cx="1058963" cy="1057657"/>
            <a:chOff x="0" y="0"/>
            <a:chExt cx="323431" cy="323032"/>
          </a:xfrm>
        </p:grpSpPr>
        <p:sp>
          <p:nvSpPr>
            <p:cNvPr name="Freeform 26" id="26"/>
            <p:cNvSpPr/>
            <p:nvPr/>
          </p:nvSpPr>
          <p:spPr>
            <a:xfrm flipH="false" flipV="false" rot="0">
              <a:off x="0" y="0"/>
              <a:ext cx="323431" cy="323032"/>
            </a:xfrm>
            <a:custGeom>
              <a:avLst/>
              <a:gdLst/>
              <a:ahLst/>
              <a:cxnLst/>
              <a:rect r="r" b="b" t="t" l="l"/>
              <a:pathLst>
                <a:path h="323032" w="323431">
                  <a:moveTo>
                    <a:pt x="0" y="0"/>
                  </a:moveTo>
                  <a:lnTo>
                    <a:pt x="323431" y="0"/>
                  </a:lnTo>
                  <a:lnTo>
                    <a:pt x="323431" y="323032"/>
                  </a:lnTo>
                  <a:lnTo>
                    <a:pt x="0" y="323032"/>
                  </a:lnTo>
                  <a:close/>
                </a:path>
              </a:pathLst>
            </a:custGeom>
            <a:solidFill>
              <a:srgbClr val="FFFFFF"/>
            </a:solidFill>
          </p:spPr>
        </p:sp>
        <p:sp>
          <p:nvSpPr>
            <p:cNvPr name="TextBox 27" id="27"/>
            <p:cNvSpPr txBox="true"/>
            <p:nvPr/>
          </p:nvSpPr>
          <p:spPr>
            <a:xfrm>
              <a:off x="0" y="-114300"/>
              <a:ext cx="323431" cy="437332"/>
            </a:xfrm>
            <a:prstGeom prst="rect">
              <a:avLst/>
            </a:prstGeom>
          </p:spPr>
          <p:txBody>
            <a:bodyPr anchor="ctr" rtlCol="false" tIns="50800" lIns="50800" bIns="50800" rIns="50800"/>
            <a:lstStyle/>
            <a:p>
              <a:pPr algn="ctr">
                <a:lnSpc>
                  <a:spcPts val="8076"/>
                </a:lnSpc>
              </a:pPr>
            </a:p>
          </p:txBody>
        </p:sp>
      </p:grpSp>
      <p:grpSp>
        <p:nvGrpSpPr>
          <p:cNvPr name="Group 28" id="28"/>
          <p:cNvGrpSpPr/>
          <p:nvPr/>
        </p:nvGrpSpPr>
        <p:grpSpPr>
          <a:xfrm rot="0">
            <a:off x="12658887" y="6075580"/>
            <a:ext cx="4600413" cy="1798890"/>
            <a:chOff x="0" y="0"/>
            <a:chExt cx="1234628" cy="482774"/>
          </a:xfrm>
        </p:grpSpPr>
        <p:sp>
          <p:nvSpPr>
            <p:cNvPr name="Freeform 29" id="29"/>
            <p:cNvSpPr/>
            <p:nvPr/>
          </p:nvSpPr>
          <p:spPr>
            <a:xfrm flipH="false" flipV="false" rot="0">
              <a:off x="0" y="0"/>
              <a:ext cx="1234628" cy="482774"/>
            </a:xfrm>
            <a:custGeom>
              <a:avLst/>
              <a:gdLst/>
              <a:ahLst/>
              <a:cxnLst/>
              <a:rect r="r" b="b" t="t" l="l"/>
              <a:pathLst>
                <a:path h="482774" w="1234628">
                  <a:moveTo>
                    <a:pt x="53852" y="0"/>
                  </a:moveTo>
                  <a:lnTo>
                    <a:pt x="1180776" y="0"/>
                  </a:lnTo>
                  <a:cubicBezTo>
                    <a:pt x="1195058" y="0"/>
                    <a:pt x="1208756" y="5674"/>
                    <a:pt x="1218855" y="15773"/>
                  </a:cubicBezTo>
                  <a:cubicBezTo>
                    <a:pt x="1228954" y="25872"/>
                    <a:pt x="1234628" y="39570"/>
                    <a:pt x="1234628" y="53852"/>
                  </a:cubicBezTo>
                  <a:lnTo>
                    <a:pt x="1234628" y="428922"/>
                  </a:lnTo>
                  <a:cubicBezTo>
                    <a:pt x="1234628" y="443204"/>
                    <a:pt x="1228954" y="456902"/>
                    <a:pt x="1218855" y="467001"/>
                  </a:cubicBezTo>
                  <a:cubicBezTo>
                    <a:pt x="1208756" y="477100"/>
                    <a:pt x="1195058" y="482774"/>
                    <a:pt x="1180776" y="482774"/>
                  </a:cubicBezTo>
                  <a:lnTo>
                    <a:pt x="53852" y="482774"/>
                  </a:lnTo>
                  <a:cubicBezTo>
                    <a:pt x="39570" y="482774"/>
                    <a:pt x="25872" y="477100"/>
                    <a:pt x="15773" y="467001"/>
                  </a:cubicBezTo>
                  <a:cubicBezTo>
                    <a:pt x="5674" y="456902"/>
                    <a:pt x="0" y="443204"/>
                    <a:pt x="0" y="428922"/>
                  </a:cubicBezTo>
                  <a:lnTo>
                    <a:pt x="0" y="53852"/>
                  </a:lnTo>
                  <a:cubicBezTo>
                    <a:pt x="0" y="39570"/>
                    <a:pt x="5674" y="25872"/>
                    <a:pt x="15773" y="15773"/>
                  </a:cubicBezTo>
                  <a:cubicBezTo>
                    <a:pt x="25872" y="5674"/>
                    <a:pt x="39570" y="0"/>
                    <a:pt x="53852" y="0"/>
                  </a:cubicBezTo>
                  <a:close/>
                </a:path>
              </a:pathLst>
            </a:custGeom>
            <a:solidFill>
              <a:srgbClr val="FFFFFF"/>
            </a:solidFill>
            <a:ln w="104775" cap="rnd">
              <a:solidFill>
                <a:srgbClr val="106861"/>
              </a:solidFill>
              <a:prstDash val="solid"/>
              <a:round/>
            </a:ln>
          </p:spPr>
        </p:sp>
        <p:sp>
          <p:nvSpPr>
            <p:cNvPr name="TextBox 30" id="30"/>
            <p:cNvSpPr txBox="true"/>
            <p:nvPr/>
          </p:nvSpPr>
          <p:spPr>
            <a:xfrm>
              <a:off x="0" y="-38100"/>
              <a:ext cx="1234628" cy="520874"/>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31" id="31"/>
          <p:cNvSpPr/>
          <p:nvPr/>
        </p:nvSpPr>
        <p:spPr>
          <a:xfrm flipH="false" flipV="false" rot="-10800000">
            <a:off x="12747841" y="7866330"/>
            <a:ext cx="4422504" cy="346354"/>
          </a:xfrm>
          <a:custGeom>
            <a:avLst/>
            <a:gdLst/>
            <a:ahLst/>
            <a:cxnLst/>
            <a:rect r="r" b="b" t="t" l="l"/>
            <a:pathLst>
              <a:path h="346354" w="4422504">
                <a:moveTo>
                  <a:pt x="0" y="0"/>
                </a:moveTo>
                <a:lnTo>
                  <a:pt x="4422504" y="0"/>
                </a:lnTo>
                <a:lnTo>
                  <a:pt x="4422504" y="346355"/>
                </a:lnTo>
                <a:lnTo>
                  <a:pt x="0" y="346355"/>
                </a:lnTo>
                <a:lnTo>
                  <a:pt x="0" y="0"/>
                </a:lnTo>
                <a:close/>
              </a:path>
            </a:pathLst>
          </a:custGeom>
          <a:blipFill>
            <a:blip r:embed="rId2">
              <a:alphaModFix amt="72000"/>
            </a:blip>
            <a:stretch>
              <a:fillRect l="-2622" t="0" r="-2622" b="-286352"/>
            </a:stretch>
          </a:blipFill>
        </p:spPr>
      </p:sp>
      <p:sp>
        <p:nvSpPr>
          <p:cNvPr name="Freeform 32" id="32"/>
          <p:cNvSpPr/>
          <p:nvPr/>
        </p:nvSpPr>
        <p:spPr>
          <a:xfrm flipH="false" flipV="false" rot="0">
            <a:off x="14480530" y="9045300"/>
            <a:ext cx="1640020" cy="1160314"/>
          </a:xfrm>
          <a:custGeom>
            <a:avLst/>
            <a:gdLst/>
            <a:ahLst/>
            <a:cxnLst/>
            <a:rect r="r" b="b" t="t" l="l"/>
            <a:pathLst>
              <a:path h="1160314" w="1640020">
                <a:moveTo>
                  <a:pt x="0" y="0"/>
                </a:moveTo>
                <a:lnTo>
                  <a:pt x="1640020" y="0"/>
                </a:lnTo>
                <a:lnTo>
                  <a:pt x="1640020" y="1160314"/>
                </a:lnTo>
                <a:lnTo>
                  <a:pt x="0" y="1160314"/>
                </a:lnTo>
                <a:lnTo>
                  <a:pt x="0" y="0"/>
                </a:lnTo>
                <a:close/>
              </a:path>
            </a:pathLst>
          </a:custGeom>
          <a:blipFill>
            <a:blip r:embed="rId3"/>
            <a:stretch>
              <a:fillRect l="0" t="0" r="0" b="0"/>
            </a:stretch>
          </a:blipFill>
        </p:spPr>
      </p:sp>
      <p:sp>
        <p:nvSpPr>
          <p:cNvPr name="Freeform 33" id="33"/>
          <p:cNvSpPr/>
          <p:nvPr/>
        </p:nvSpPr>
        <p:spPr>
          <a:xfrm flipH="false" flipV="false" rot="0">
            <a:off x="16005254" y="9260136"/>
            <a:ext cx="1878791" cy="730641"/>
          </a:xfrm>
          <a:custGeom>
            <a:avLst/>
            <a:gdLst/>
            <a:ahLst/>
            <a:cxnLst/>
            <a:rect r="r" b="b" t="t" l="l"/>
            <a:pathLst>
              <a:path h="730641" w="1878791">
                <a:moveTo>
                  <a:pt x="0" y="0"/>
                </a:moveTo>
                <a:lnTo>
                  <a:pt x="1878791" y="0"/>
                </a:lnTo>
                <a:lnTo>
                  <a:pt x="1878791" y="730641"/>
                </a:lnTo>
                <a:lnTo>
                  <a:pt x="0" y="730641"/>
                </a:lnTo>
                <a:lnTo>
                  <a:pt x="0" y="0"/>
                </a:lnTo>
                <a:close/>
              </a:path>
            </a:pathLst>
          </a:custGeom>
          <a:blipFill>
            <a:blip r:embed="rId4"/>
            <a:stretch>
              <a:fillRect l="0" t="0" r="0" b="0"/>
            </a:stretch>
          </a:blipFill>
        </p:spPr>
      </p:sp>
      <p:grpSp>
        <p:nvGrpSpPr>
          <p:cNvPr name="Group 34" id="34"/>
          <p:cNvGrpSpPr/>
          <p:nvPr/>
        </p:nvGrpSpPr>
        <p:grpSpPr>
          <a:xfrm rot="0">
            <a:off x="2673092" y="9397460"/>
            <a:ext cx="857361" cy="857361"/>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36" id="36"/>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37" id="37"/>
          <p:cNvSpPr/>
          <p:nvPr/>
        </p:nvSpPr>
        <p:spPr>
          <a:xfrm flipH="false" flipV="false" rot="0">
            <a:off x="123168" y="5903690"/>
            <a:ext cx="7046238" cy="4110305"/>
          </a:xfrm>
          <a:custGeom>
            <a:avLst/>
            <a:gdLst/>
            <a:ahLst/>
            <a:cxnLst/>
            <a:rect r="r" b="b" t="t" l="l"/>
            <a:pathLst>
              <a:path h="4110305" w="7046238">
                <a:moveTo>
                  <a:pt x="0" y="0"/>
                </a:moveTo>
                <a:lnTo>
                  <a:pt x="7046238" y="0"/>
                </a:lnTo>
                <a:lnTo>
                  <a:pt x="7046238" y="4110305"/>
                </a:lnTo>
                <a:lnTo>
                  <a:pt x="0" y="4110305"/>
                </a:lnTo>
                <a:lnTo>
                  <a:pt x="0" y="0"/>
                </a:lnTo>
                <a:close/>
              </a:path>
            </a:pathLst>
          </a:custGeom>
          <a:blipFill>
            <a:blip r:embed="rId5"/>
            <a:stretch>
              <a:fillRect l="0" t="0" r="0" b="0"/>
            </a:stretch>
          </a:blipFill>
        </p:spPr>
      </p:sp>
      <p:grpSp>
        <p:nvGrpSpPr>
          <p:cNvPr name="Group 38" id="38"/>
          <p:cNvGrpSpPr/>
          <p:nvPr/>
        </p:nvGrpSpPr>
        <p:grpSpPr>
          <a:xfrm rot="0">
            <a:off x="-1997137" y="8612603"/>
            <a:ext cx="4041436" cy="4041436"/>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40" id="40"/>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TextBox 41" id="41"/>
          <p:cNvSpPr txBox="true"/>
          <p:nvPr/>
        </p:nvSpPr>
        <p:spPr>
          <a:xfrm rot="0">
            <a:off x="1028700" y="630056"/>
            <a:ext cx="5003506" cy="795212"/>
          </a:xfrm>
          <a:prstGeom prst="rect">
            <a:avLst/>
          </a:prstGeom>
        </p:spPr>
        <p:txBody>
          <a:bodyPr anchor="t" rtlCol="false" tIns="0" lIns="0" bIns="0" rIns="0">
            <a:spAutoFit/>
          </a:bodyPr>
          <a:lstStyle/>
          <a:p>
            <a:pPr algn="l" marL="0" indent="0" lvl="0">
              <a:lnSpc>
                <a:spcPts val="6569"/>
              </a:lnSpc>
              <a:spcBef>
                <a:spcPct val="0"/>
              </a:spcBef>
            </a:pPr>
            <a:r>
              <a:rPr lang="en-US" b="true" sz="4692" spc="-93">
                <a:solidFill>
                  <a:srgbClr val="191919"/>
                </a:solidFill>
                <a:latin typeface="Open Sauce Bold"/>
                <a:ea typeface="Open Sauce Bold"/>
                <a:cs typeface="Open Sauce Bold"/>
                <a:sym typeface="Open Sauce Bold"/>
              </a:rPr>
              <a:t>Prosumer</a:t>
            </a:r>
          </a:p>
        </p:txBody>
      </p:sp>
      <p:sp>
        <p:nvSpPr>
          <p:cNvPr name="TextBox 42" id="42"/>
          <p:cNvSpPr txBox="true"/>
          <p:nvPr/>
        </p:nvSpPr>
        <p:spPr>
          <a:xfrm rot="0">
            <a:off x="1028700" y="1725975"/>
            <a:ext cx="5626356" cy="3657536"/>
          </a:xfrm>
          <a:prstGeom prst="rect">
            <a:avLst/>
          </a:prstGeom>
        </p:spPr>
        <p:txBody>
          <a:bodyPr anchor="t" rtlCol="false" tIns="0" lIns="0" bIns="0" rIns="0">
            <a:spAutoFit/>
          </a:bodyPr>
          <a:lstStyle/>
          <a:p>
            <a:pPr algn="l" marL="0" indent="0" lvl="0">
              <a:lnSpc>
                <a:spcPts val="2627"/>
              </a:lnSpc>
            </a:pPr>
            <a:r>
              <a:rPr lang="en-US" sz="1751">
                <a:solidFill>
                  <a:srgbClr val="000000"/>
                </a:solidFill>
                <a:latin typeface="Montserrat"/>
                <a:ea typeface="Montserrat"/>
                <a:cs typeface="Montserrat"/>
                <a:sym typeface="Montserrat"/>
              </a:rPr>
              <a:t>In the context of the "Smart Trading Systems" project, prosumers play a crucial role in balancing energy supply and demand. They generate energy (e.g., through solar panels or wind turbines) and consume it for their own needs, while any surplus energy can be sold on the market. Prosumers are equipped with specific attributes, such as energy production capacity, consumption patterns, and economic preferences, which influence their behavior and decision-making in the energy market. </a:t>
            </a:r>
          </a:p>
        </p:txBody>
      </p:sp>
      <p:sp>
        <p:nvSpPr>
          <p:cNvPr name="TextBox 43" id="43"/>
          <p:cNvSpPr txBox="true"/>
          <p:nvPr/>
        </p:nvSpPr>
        <p:spPr>
          <a:xfrm rot="0">
            <a:off x="8094538" y="2317712"/>
            <a:ext cx="3538410" cy="210145"/>
          </a:xfrm>
          <a:prstGeom prst="rect">
            <a:avLst/>
          </a:prstGeom>
        </p:spPr>
        <p:txBody>
          <a:bodyPr anchor="t" rtlCol="false" tIns="0" lIns="0" bIns="0" rIns="0">
            <a:spAutoFit/>
          </a:bodyPr>
          <a:lstStyle/>
          <a:p>
            <a:pPr algn="l" marL="0" indent="0" lvl="0">
              <a:lnSpc>
                <a:spcPts val="1747"/>
              </a:lnSpc>
              <a:spcBef>
                <a:spcPct val="0"/>
              </a:spcBef>
            </a:pPr>
            <a:r>
              <a:rPr lang="en-US" sz="1365">
                <a:solidFill>
                  <a:srgbClr val="231F20"/>
                </a:solidFill>
                <a:latin typeface="Open Sauce"/>
                <a:ea typeface="Open Sauce"/>
                <a:cs typeface="Open Sauce"/>
                <a:sym typeface="Open Sauce"/>
              </a:rPr>
              <a:t>The name of the prosumer</a:t>
            </a:r>
          </a:p>
        </p:txBody>
      </p:sp>
      <p:sp>
        <p:nvSpPr>
          <p:cNvPr name="TextBox 44" id="44"/>
          <p:cNvSpPr txBox="true"/>
          <p:nvPr/>
        </p:nvSpPr>
        <p:spPr>
          <a:xfrm rot="0">
            <a:off x="8164396" y="1923010"/>
            <a:ext cx="3468552" cy="321069"/>
          </a:xfrm>
          <a:prstGeom prst="rect">
            <a:avLst/>
          </a:prstGeom>
        </p:spPr>
        <p:txBody>
          <a:bodyPr anchor="t" rtlCol="false" tIns="0" lIns="0" bIns="0" rIns="0">
            <a:spAutoFit/>
          </a:bodyPr>
          <a:lstStyle/>
          <a:p>
            <a:pPr algn="l" marL="0" indent="0" lvl="0">
              <a:lnSpc>
                <a:spcPts val="2552"/>
              </a:lnSpc>
              <a:spcBef>
                <a:spcPct val="0"/>
              </a:spcBef>
            </a:pPr>
            <a:r>
              <a:rPr lang="en-US" b="true" sz="1994">
                <a:solidFill>
                  <a:srgbClr val="333231"/>
                </a:solidFill>
                <a:latin typeface="Open Sauce Bold"/>
                <a:ea typeface="Open Sauce Bold"/>
                <a:cs typeface="Open Sauce Bold"/>
                <a:sym typeface="Open Sauce Bold"/>
              </a:rPr>
              <a:t>Name</a:t>
            </a:r>
          </a:p>
        </p:txBody>
      </p:sp>
      <p:sp>
        <p:nvSpPr>
          <p:cNvPr name="TextBox 45" id="45"/>
          <p:cNvSpPr txBox="true"/>
          <p:nvPr/>
        </p:nvSpPr>
        <p:spPr>
          <a:xfrm rot="0">
            <a:off x="8017712" y="4482800"/>
            <a:ext cx="3607204" cy="870025"/>
          </a:xfrm>
          <a:prstGeom prst="rect">
            <a:avLst/>
          </a:prstGeom>
        </p:spPr>
        <p:txBody>
          <a:bodyPr anchor="t" rtlCol="false" tIns="0" lIns="0" bIns="0" rIns="0">
            <a:spAutoFit/>
          </a:bodyPr>
          <a:lstStyle/>
          <a:p>
            <a:pPr algn="l" marL="0" indent="0" lvl="0">
              <a:lnSpc>
                <a:spcPts val="1781"/>
              </a:lnSpc>
              <a:spcBef>
                <a:spcPct val="0"/>
              </a:spcBef>
            </a:pPr>
            <a:r>
              <a:rPr lang="en-US" sz="1391">
                <a:solidFill>
                  <a:srgbClr val="231F20"/>
                </a:solidFill>
                <a:latin typeface="Open Sauce"/>
                <a:ea typeface="Open Sauce"/>
                <a:cs typeface="Open Sauce"/>
                <a:sym typeface="Open Sauce"/>
              </a:rPr>
              <a:t>The maximum amount of energy generated by the prosumer. This value represents the prosumer's production capacity (kW).</a:t>
            </a:r>
          </a:p>
        </p:txBody>
      </p:sp>
      <p:sp>
        <p:nvSpPr>
          <p:cNvPr name="TextBox 46" id="46"/>
          <p:cNvSpPr txBox="true"/>
          <p:nvPr/>
        </p:nvSpPr>
        <p:spPr>
          <a:xfrm rot="0">
            <a:off x="8088928" y="4080610"/>
            <a:ext cx="3535988" cy="326941"/>
          </a:xfrm>
          <a:prstGeom prst="rect">
            <a:avLst/>
          </a:prstGeom>
        </p:spPr>
        <p:txBody>
          <a:bodyPr anchor="t" rtlCol="false" tIns="0" lIns="0" bIns="0" rIns="0">
            <a:spAutoFit/>
          </a:bodyPr>
          <a:lstStyle/>
          <a:p>
            <a:pPr algn="l" marL="0" indent="0" lvl="0">
              <a:lnSpc>
                <a:spcPts val="2602"/>
              </a:lnSpc>
              <a:spcBef>
                <a:spcPct val="0"/>
              </a:spcBef>
            </a:pPr>
            <a:r>
              <a:rPr lang="en-US" b="true" sz="2033">
                <a:solidFill>
                  <a:srgbClr val="333231"/>
                </a:solidFill>
                <a:latin typeface="Open Sauce Bold"/>
                <a:ea typeface="Open Sauce Bold"/>
                <a:cs typeface="Open Sauce Bold"/>
                <a:sym typeface="Open Sauce Bold"/>
              </a:rPr>
              <a:t>Capacity</a:t>
            </a:r>
          </a:p>
        </p:txBody>
      </p:sp>
      <p:sp>
        <p:nvSpPr>
          <p:cNvPr name="TextBox 47" id="47"/>
          <p:cNvSpPr txBox="true"/>
          <p:nvPr/>
        </p:nvSpPr>
        <p:spPr>
          <a:xfrm rot="0">
            <a:off x="8017712" y="6774952"/>
            <a:ext cx="3607204" cy="870025"/>
          </a:xfrm>
          <a:prstGeom prst="rect">
            <a:avLst/>
          </a:prstGeom>
        </p:spPr>
        <p:txBody>
          <a:bodyPr anchor="t" rtlCol="false" tIns="0" lIns="0" bIns="0" rIns="0">
            <a:spAutoFit/>
          </a:bodyPr>
          <a:lstStyle/>
          <a:p>
            <a:pPr algn="l" marL="0" indent="0" lvl="0">
              <a:lnSpc>
                <a:spcPts val="1781"/>
              </a:lnSpc>
              <a:spcBef>
                <a:spcPct val="0"/>
              </a:spcBef>
            </a:pPr>
            <a:r>
              <a:rPr lang="en-US" sz="1391">
                <a:solidFill>
                  <a:srgbClr val="231F20"/>
                </a:solidFill>
                <a:latin typeface="Open Sauce"/>
                <a:ea typeface="Open Sauce"/>
                <a:cs typeface="Open Sauce"/>
                <a:sym typeface="Open Sauce"/>
              </a:rPr>
              <a:t>The market cost of energy for the prosumer. This value represents the price the prosumer pays for energy purchased from the market.</a:t>
            </a:r>
          </a:p>
        </p:txBody>
      </p:sp>
      <p:sp>
        <p:nvSpPr>
          <p:cNvPr name="TextBox 48" id="48"/>
          <p:cNvSpPr txBox="true"/>
          <p:nvPr/>
        </p:nvSpPr>
        <p:spPr>
          <a:xfrm rot="0">
            <a:off x="8088928" y="6372762"/>
            <a:ext cx="3535988" cy="326941"/>
          </a:xfrm>
          <a:prstGeom prst="rect">
            <a:avLst/>
          </a:prstGeom>
        </p:spPr>
        <p:txBody>
          <a:bodyPr anchor="t" rtlCol="false" tIns="0" lIns="0" bIns="0" rIns="0">
            <a:spAutoFit/>
          </a:bodyPr>
          <a:lstStyle/>
          <a:p>
            <a:pPr algn="l" marL="0" indent="0" lvl="0">
              <a:lnSpc>
                <a:spcPts val="2602"/>
              </a:lnSpc>
              <a:spcBef>
                <a:spcPct val="0"/>
              </a:spcBef>
            </a:pPr>
            <a:r>
              <a:rPr lang="en-US" b="true" sz="2033">
                <a:solidFill>
                  <a:srgbClr val="333231"/>
                </a:solidFill>
                <a:latin typeface="Open Sauce Bold"/>
                <a:ea typeface="Open Sauce Bold"/>
                <a:cs typeface="Open Sauce Bold"/>
                <a:sym typeface="Open Sauce Bold"/>
              </a:rPr>
              <a:t>Market Cost</a:t>
            </a:r>
          </a:p>
        </p:txBody>
      </p:sp>
      <p:sp>
        <p:nvSpPr>
          <p:cNvPr name="TextBox 49" id="49"/>
          <p:cNvSpPr txBox="true"/>
          <p:nvPr/>
        </p:nvSpPr>
        <p:spPr>
          <a:xfrm rot="0">
            <a:off x="13158496" y="2229399"/>
            <a:ext cx="3473114" cy="1048569"/>
          </a:xfrm>
          <a:prstGeom prst="rect">
            <a:avLst/>
          </a:prstGeom>
        </p:spPr>
        <p:txBody>
          <a:bodyPr anchor="t" rtlCol="false" tIns="0" lIns="0" bIns="0" rIns="0">
            <a:spAutoFit/>
          </a:bodyPr>
          <a:lstStyle/>
          <a:p>
            <a:pPr algn="l" marL="0" indent="0" lvl="0">
              <a:lnSpc>
                <a:spcPts val="1715"/>
              </a:lnSpc>
              <a:spcBef>
                <a:spcPct val="0"/>
              </a:spcBef>
            </a:pPr>
            <a:r>
              <a:rPr lang="en-US" sz="1339">
                <a:solidFill>
                  <a:srgbClr val="231F20"/>
                </a:solidFill>
                <a:latin typeface="Open Sauce"/>
                <a:ea typeface="Open Sauce"/>
                <a:cs typeface="Open Sauce"/>
                <a:sym typeface="Open Sauce"/>
              </a:rPr>
              <a:t>The reliability attribute is used to calculate the trading partner score. A higher reliability value indicates greater reliability in energy production ( value range used is [0.85,0.95] ).</a:t>
            </a:r>
          </a:p>
        </p:txBody>
      </p:sp>
      <p:sp>
        <p:nvSpPr>
          <p:cNvPr name="TextBox 50" id="50"/>
          <p:cNvSpPr txBox="true"/>
          <p:nvPr/>
        </p:nvSpPr>
        <p:spPr>
          <a:xfrm rot="0">
            <a:off x="13158496" y="1813697"/>
            <a:ext cx="3535988" cy="326941"/>
          </a:xfrm>
          <a:prstGeom prst="rect">
            <a:avLst/>
          </a:prstGeom>
        </p:spPr>
        <p:txBody>
          <a:bodyPr anchor="t" rtlCol="false" tIns="0" lIns="0" bIns="0" rIns="0">
            <a:spAutoFit/>
          </a:bodyPr>
          <a:lstStyle/>
          <a:p>
            <a:pPr algn="l" marL="0" indent="0" lvl="0">
              <a:lnSpc>
                <a:spcPts val="2602"/>
              </a:lnSpc>
              <a:spcBef>
                <a:spcPct val="0"/>
              </a:spcBef>
            </a:pPr>
            <a:r>
              <a:rPr lang="en-US" b="true" sz="2033">
                <a:solidFill>
                  <a:srgbClr val="333231"/>
                </a:solidFill>
                <a:latin typeface="Open Sauce Bold"/>
                <a:ea typeface="Open Sauce Bold"/>
                <a:cs typeface="Open Sauce Bold"/>
                <a:sym typeface="Open Sauce Bold"/>
              </a:rPr>
              <a:t>Reliability</a:t>
            </a:r>
          </a:p>
        </p:txBody>
      </p:sp>
      <p:sp>
        <p:nvSpPr>
          <p:cNvPr name="TextBox 51" id="51"/>
          <p:cNvSpPr txBox="true"/>
          <p:nvPr/>
        </p:nvSpPr>
        <p:spPr>
          <a:xfrm rot="0">
            <a:off x="13230968" y="4432921"/>
            <a:ext cx="3607204" cy="882463"/>
          </a:xfrm>
          <a:prstGeom prst="rect">
            <a:avLst/>
          </a:prstGeom>
        </p:spPr>
        <p:txBody>
          <a:bodyPr anchor="t" rtlCol="false" tIns="0" lIns="0" bIns="0" rIns="0">
            <a:spAutoFit/>
          </a:bodyPr>
          <a:lstStyle/>
          <a:p>
            <a:pPr algn="l">
              <a:lnSpc>
                <a:spcPts val="1781"/>
              </a:lnSpc>
            </a:pPr>
            <a:r>
              <a:rPr lang="en-US" sz="1391">
                <a:solidFill>
                  <a:srgbClr val="231F20"/>
                </a:solidFill>
                <a:latin typeface="Open Sauce"/>
                <a:ea typeface="Open Sauce"/>
                <a:cs typeface="Open Sauce"/>
                <a:sym typeface="Open Sauce"/>
              </a:rPr>
              <a:t>A lower score indicates a prosumer with better performance.</a:t>
            </a:r>
          </a:p>
          <a:p>
            <a:pPr algn="l">
              <a:lnSpc>
                <a:spcPts val="1781"/>
              </a:lnSpc>
            </a:pPr>
            <a:r>
              <a:rPr lang="en-US" sz="1391">
                <a:solidFill>
                  <a:srgbClr val="231F20"/>
                </a:solidFill>
                <a:latin typeface="Open Sauce"/>
                <a:ea typeface="Open Sauce"/>
                <a:cs typeface="Open Sauce"/>
                <a:sym typeface="Open Sauce"/>
              </a:rPr>
              <a:t>It is given by:</a:t>
            </a:r>
          </a:p>
          <a:p>
            <a:pPr algn="ctr" marL="0" indent="0" lvl="0">
              <a:lnSpc>
                <a:spcPts val="1781"/>
              </a:lnSpc>
              <a:spcBef>
                <a:spcPct val="0"/>
              </a:spcBef>
            </a:pPr>
            <a:r>
              <a:rPr lang="en-US" sz="1391">
                <a:solidFill>
                  <a:srgbClr val="231F20"/>
                </a:solidFill>
                <a:latin typeface="Open Sauce"/>
                <a:ea typeface="Open Sauce"/>
                <a:cs typeface="Open Sauce"/>
                <a:sym typeface="Open Sauce"/>
              </a:rPr>
              <a:t>price / (capacity * reliability)</a:t>
            </a:r>
          </a:p>
        </p:txBody>
      </p:sp>
      <p:sp>
        <p:nvSpPr>
          <p:cNvPr name="TextBox 52" id="52"/>
          <p:cNvSpPr txBox="true"/>
          <p:nvPr/>
        </p:nvSpPr>
        <p:spPr>
          <a:xfrm rot="0">
            <a:off x="13302183" y="4030731"/>
            <a:ext cx="3535988" cy="326941"/>
          </a:xfrm>
          <a:prstGeom prst="rect">
            <a:avLst/>
          </a:prstGeom>
        </p:spPr>
        <p:txBody>
          <a:bodyPr anchor="t" rtlCol="false" tIns="0" lIns="0" bIns="0" rIns="0">
            <a:spAutoFit/>
          </a:bodyPr>
          <a:lstStyle/>
          <a:p>
            <a:pPr algn="l" marL="0" indent="0" lvl="0">
              <a:lnSpc>
                <a:spcPts val="2602"/>
              </a:lnSpc>
              <a:spcBef>
                <a:spcPct val="0"/>
              </a:spcBef>
            </a:pPr>
            <a:r>
              <a:rPr lang="en-US" b="true" sz="2033">
                <a:solidFill>
                  <a:srgbClr val="333231"/>
                </a:solidFill>
                <a:latin typeface="Open Sauce Bold"/>
                <a:ea typeface="Open Sauce Bold"/>
                <a:cs typeface="Open Sauce Bold"/>
                <a:sym typeface="Open Sauce Bold"/>
              </a:rPr>
              <a:t>Score</a:t>
            </a:r>
          </a:p>
        </p:txBody>
      </p:sp>
      <p:sp>
        <p:nvSpPr>
          <p:cNvPr name="TextBox 53" id="53"/>
          <p:cNvSpPr txBox="true"/>
          <p:nvPr/>
        </p:nvSpPr>
        <p:spPr>
          <a:xfrm rot="0">
            <a:off x="13230968" y="6725073"/>
            <a:ext cx="3607204" cy="651365"/>
          </a:xfrm>
          <a:prstGeom prst="rect">
            <a:avLst/>
          </a:prstGeom>
        </p:spPr>
        <p:txBody>
          <a:bodyPr anchor="t" rtlCol="false" tIns="0" lIns="0" bIns="0" rIns="0">
            <a:spAutoFit/>
          </a:bodyPr>
          <a:lstStyle/>
          <a:p>
            <a:pPr algn="l" marL="0" indent="0" lvl="0">
              <a:lnSpc>
                <a:spcPts val="1781"/>
              </a:lnSpc>
              <a:spcBef>
                <a:spcPct val="0"/>
              </a:spcBef>
            </a:pPr>
            <a:r>
              <a:rPr lang="en-US" sz="1391">
                <a:solidFill>
                  <a:srgbClr val="231F20"/>
                </a:solidFill>
                <a:latin typeface="Open Sauce"/>
                <a:ea typeface="Open Sauce"/>
                <a:cs typeface="Open Sauce"/>
                <a:sym typeface="Open Sauce"/>
              </a:rPr>
              <a:t>The amount of energy consumed by the prosumer. This value represents the prosumer's energy demand</a:t>
            </a:r>
          </a:p>
        </p:txBody>
      </p:sp>
      <p:sp>
        <p:nvSpPr>
          <p:cNvPr name="TextBox 54" id="54"/>
          <p:cNvSpPr txBox="true"/>
          <p:nvPr/>
        </p:nvSpPr>
        <p:spPr>
          <a:xfrm rot="0">
            <a:off x="13302183" y="6322883"/>
            <a:ext cx="3535988" cy="326941"/>
          </a:xfrm>
          <a:prstGeom prst="rect">
            <a:avLst/>
          </a:prstGeom>
        </p:spPr>
        <p:txBody>
          <a:bodyPr anchor="t" rtlCol="false" tIns="0" lIns="0" bIns="0" rIns="0">
            <a:spAutoFit/>
          </a:bodyPr>
          <a:lstStyle/>
          <a:p>
            <a:pPr algn="l" marL="0" indent="0" lvl="0">
              <a:lnSpc>
                <a:spcPts val="2602"/>
              </a:lnSpc>
              <a:spcBef>
                <a:spcPct val="0"/>
              </a:spcBef>
            </a:pPr>
            <a:r>
              <a:rPr lang="en-US" b="true" sz="2033">
                <a:solidFill>
                  <a:srgbClr val="333231"/>
                </a:solidFill>
                <a:latin typeface="Open Sauce Bold"/>
                <a:ea typeface="Open Sauce Bold"/>
                <a:cs typeface="Open Sauce Bold"/>
                <a:sym typeface="Open Sauce Bold"/>
              </a:rPr>
              <a:t>Consume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10395924" y="3702624"/>
            <a:ext cx="5128563" cy="381636"/>
          </a:xfrm>
          <a:custGeom>
            <a:avLst/>
            <a:gdLst/>
            <a:ahLst/>
            <a:cxnLst/>
            <a:rect r="r" b="b" t="t" l="l"/>
            <a:pathLst>
              <a:path h="381636" w="5128563">
                <a:moveTo>
                  <a:pt x="0" y="0"/>
                </a:moveTo>
                <a:lnTo>
                  <a:pt x="5128563" y="0"/>
                </a:lnTo>
                <a:lnTo>
                  <a:pt x="5128563" y="381636"/>
                </a:lnTo>
                <a:lnTo>
                  <a:pt x="0" y="381636"/>
                </a:lnTo>
                <a:lnTo>
                  <a:pt x="0" y="0"/>
                </a:lnTo>
                <a:close/>
              </a:path>
            </a:pathLst>
          </a:custGeom>
          <a:blipFill>
            <a:blip r:embed="rId2">
              <a:alphaModFix amt="72000"/>
            </a:blip>
            <a:stretch>
              <a:fillRect l="0" t="0" r="0" b="-286352"/>
            </a:stretch>
          </a:blipFill>
        </p:spPr>
      </p:sp>
      <p:grpSp>
        <p:nvGrpSpPr>
          <p:cNvPr name="Group 3" id="3"/>
          <p:cNvGrpSpPr/>
          <p:nvPr/>
        </p:nvGrpSpPr>
        <p:grpSpPr>
          <a:xfrm rot="0">
            <a:off x="10289283" y="1683338"/>
            <a:ext cx="5334876" cy="2028243"/>
            <a:chOff x="0" y="0"/>
            <a:chExt cx="1258632" cy="478513"/>
          </a:xfrm>
        </p:grpSpPr>
        <p:sp>
          <p:nvSpPr>
            <p:cNvPr name="Freeform 4" id="4"/>
            <p:cNvSpPr/>
            <p:nvPr/>
          </p:nvSpPr>
          <p:spPr>
            <a:xfrm flipH="false" flipV="false" rot="0">
              <a:off x="0" y="0"/>
              <a:ext cx="1258632" cy="478513"/>
            </a:xfrm>
            <a:custGeom>
              <a:avLst/>
              <a:gdLst/>
              <a:ahLst/>
              <a:cxnLst/>
              <a:rect r="r" b="b" t="t" l="l"/>
              <a:pathLst>
                <a:path h="478513" w="1258632">
                  <a:moveTo>
                    <a:pt x="46438" y="0"/>
                  </a:moveTo>
                  <a:lnTo>
                    <a:pt x="1212194" y="0"/>
                  </a:lnTo>
                  <a:cubicBezTo>
                    <a:pt x="1237841" y="0"/>
                    <a:pt x="1258632" y="20791"/>
                    <a:pt x="1258632" y="46438"/>
                  </a:cubicBezTo>
                  <a:lnTo>
                    <a:pt x="1258632" y="432075"/>
                  </a:lnTo>
                  <a:cubicBezTo>
                    <a:pt x="1258632" y="457722"/>
                    <a:pt x="1237841" y="478513"/>
                    <a:pt x="1212194" y="478513"/>
                  </a:cubicBezTo>
                  <a:lnTo>
                    <a:pt x="46438" y="478513"/>
                  </a:lnTo>
                  <a:cubicBezTo>
                    <a:pt x="20791" y="478513"/>
                    <a:pt x="0" y="457722"/>
                    <a:pt x="0" y="432075"/>
                  </a:cubicBezTo>
                  <a:lnTo>
                    <a:pt x="0" y="46438"/>
                  </a:lnTo>
                  <a:cubicBezTo>
                    <a:pt x="0" y="20791"/>
                    <a:pt x="20791" y="0"/>
                    <a:pt x="46438" y="0"/>
                  </a:cubicBezTo>
                  <a:close/>
                </a:path>
              </a:pathLst>
            </a:custGeom>
            <a:solidFill>
              <a:srgbClr val="FFFFFF"/>
            </a:solidFill>
            <a:ln w="104775" cap="rnd">
              <a:solidFill>
                <a:srgbClr val="106861"/>
              </a:solidFill>
              <a:prstDash val="solid"/>
              <a:round/>
            </a:ln>
          </p:spPr>
        </p:sp>
        <p:sp>
          <p:nvSpPr>
            <p:cNvPr name="TextBox 5" id="5"/>
            <p:cNvSpPr txBox="true"/>
            <p:nvPr/>
          </p:nvSpPr>
          <p:spPr>
            <a:xfrm>
              <a:off x="0" y="-38100"/>
              <a:ext cx="1258632" cy="516613"/>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6" id="6"/>
          <p:cNvGrpSpPr/>
          <p:nvPr/>
        </p:nvGrpSpPr>
        <p:grpSpPr>
          <a:xfrm rot="0">
            <a:off x="3274300" y="8978233"/>
            <a:ext cx="967731" cy="96773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9" id="9"/>
          <p:cNvGrpSpPr/>
          <p:nvPr/>
        </p:nvGrpSpPr>
        <p:grpSpPr>
          <a:xfrm rot="0">
            <a:off x="10289283" y="4597340"/>
            <a:ext cx="5334876" cy="2086085"/>
            <a:chOff x="0" y="0"/>
            <a:chExt cx="1234628" cy="482774"/>
          </a:xfrm>
        </p:grpSpPr>
        <p:sp>
          <p:nvSpPr>
            <p:cNvPr name="Freeform 10" id="10"/>
            <p:cNvSpPr/>
            <p:nvPr/>
          </p:nvSpPr>
          <p:spPr>
            <a:xfrm flipH="false" flipV="false" rot="0">
              <a:off x="0" y="0"/>
              <a:ext cx="1234628" cy="482774"/>
            </a:xfrm>
            <a:custGeom>
              <a:avLst/>
              <a:gdLst/>
              <a:ahLst/>
              <a:cxnLst/>
              <a:rect r="r" b="b" t="t" l="l"/>
              <a:pathLst>
                <a:path h="482774" w="1234628">
                  <a:moveTo>
                    <a:pt x="46438" y="0"/>
                  </a:moveTo>
                  <a:lnTo>
                    <a:pt x="1188190" y="0"/>
                  </a:lnTo>
                  <a:cubicBezTo>
                    <a:pt x="1213837" y="0"/>
                    <a:pt x="1234628" y="20791"/>
                    <a:pt x="1234628" y="46438"/>
                  </a:cubicBezTo>
                  <a:lnTo>
                    <a:pt x="1234628" y="436336"/>
                  </a:lnTo>
                  <a:cubicBezTo>
                    <a:pt x="1234628" y="461983"/>
                    <a:pt x="1213837" y="482774"/>
                    <a:pt x="1188190" y="482774"/>
                  </a:cubicBezTo>
                  <a:lnTo>
                    <a:pt x="46438" y="482774"/>
                  </a:lnTo>
                  <a:cubicBezTo>
                    <a:pt x="20791" y="482774"/>
                    <a:pt x="0" y="461983"/>
                    <a:pt x="0" y="436336"/>
                  </a:cubicBezTo>
                  <a:lnTo>
                    <a:pt x="0" y="46438"/>
                  </a:lnTo>
                  <a:cubicBezTo>
                    <a:pt x="0" y="20791"/>
                    <a:pt x="20791" y="0"/>
                    <a:pt x="46438" y="0"/>
                  </a:cubicBezTo>
                  <a:close/>
                </a:path>
              </a:pathLst>
            </a:custGeom>
            <a:solidFill>
              <a:srgbClr val="FFFFFF"/>
            </a:solidFill>
            <a:ln w="104775" cap="rnd">
              <a:solidFill>
                <a:srgbClr val="106861"/>
              </a:solidFill>
              <a:prstDash val="solid"/>
              <a:round/>
            </a:ln>
          </p:spPr>
        </p:sp>
        <p:sp>
          <p:nvSpPr>
            <p:cNvPr name="TextBox 11" id="11"/>
            <p:cNvSpPr txBox="true"/>
            <p:nvPr/>
          </p:nvSpPr>
          <p:spPr>
            <a:xfrm>
              <a:off x="0" y="-38100"/>
              <a:ext cx="1234628" cy="520874"/>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2" id="12"/>
          <p:cNvSpPr/>
          <p:nvPr/>
        </p:nvSpPr>
        <p:spPr>
          <a:xfrm flipH="false" flipV="false" rot="-10800000">
            <a:off x="10392439" y="6673987"/>
            <a:ext cx="5128563" cy="401650"/>
          </a:xfrm>
          <a:custGeom>
            <a:avLst/>
            <a:gdLst/>
            <a:ahLst/>
            <a:cxnLst/>
            <a:rect r="r" b="b" t="t" l="l"/>
            <a:pathLst>
              <a:path h="401650" w="5128563">
                <a:moveTo>
                  <a:pt x="0" y="0"/>
                </a:moveTo>
                <a:lnTo>
                  <a:pt x="5128563" y="0"/>
                </a:lnTo>
                <a:lnTo>
                  <a:pt x="5128563" y="401650"/>
                </a:lnTo>
                <a:lnTo>
                  <a:pt x="0" y="401650"/>
                </a:lnTo>
                <a:lnTo>
                  <a:pt x="0" y="0"/>
                </a:lnTo>
                <a:close/>
              </a:path>
            </a:pathLst>
          </a:custGeom>
          <a:blipFill>
            <a:blip r:embed="rId2">
              <a:alphaModFix amt="72000"/>
            </a:blip>
            <a:stretch>
              <a:fillRect l="-2622" t="0" r="-2622" b="-286352"/>
            </a:stretch>
          </a:blipFill>
        </p:spPr>
      </p:sp>
      <p:sp>
        <p:nvSpPr>
          <p:cNvPr name="Freeform 13" id="13"/>
          <p:cNvSpPr/>
          <p:nvPr/>
        </p:nvSpPr>
        <p:spPr>
          <a:xfrm flipH="false" flipV="false" rot="0">
            <a:off x="13677345" y="8723462"/>
            <a:ext cx="1640020" cy="1160314"/>
          </a:xfrm>
          <a:custGeom>
            <a:avLst/>
            <a:gdLst/>
            <a:ahLst/>
            <a:cxnLst/>
            <a:rect r="r" b="b" t="t" l="l"/>
            <a:pathLst>
              <a:path h="1160314" w="1640020">
                <a:moveTo>
                  <a:pt x="0" y="0"/>
                </a:moveTo>
                <a:lnTo>
                  <a:pt x="1640020" y="0"/>
                </a:lnTo>
                <a:lnTo>
                  <a:pt x="1640020" y="1160314"/>
                </a:lnTo>
                <a:lnTo>
                  <a:pt x="0" y="1160314"/>
                </a:lnTo>
                <a:lnTo>
                  <a:pt x="0" y="0"/>
                </a:lnTo>
                <a:close/>
              </a:path>
            </a:pathLst>
          </a:custGeom>
          <a:blipFill>
            <a:blip r:embed="rId3"/>
            <a:stretch>
              <a:fillRect l="0" t="0" r="0" b="0"/>
            </a:stretch>
          </a:blipFill>
        </p:spPr>
      </p:sp>
      <p:sp>
        <p:nvSpPr>
          <p:cNvPr name="Freeform 14" id="14"/>
          <p:cNvSpPr/>
          <p:nvPr/>
        </p:nvSpPr>
        <p:spPr>
          <a:xfrm flipH="false" flipV="false" rot="0">
            <a:off x="15202070" y="8938299"/>
            <a:ext cx="1878791" cy="730641"/>
          </a:xfrm>
          <a:custGeom>
            <a:avLst/>
            <a:gdLst/>
            <a:ahLst/>
            <a:cxnLst/>
            <a:rect r="r" b="b" t="t" l="l"/>
            <a:pathLst>
              <a:path h="730641" w="1878791">
                <a:moveTo>
                  <a:pt x="0" y="0"/>
                </a:moveTo>
                <a:lnTo>
                  <a:pt x="1878790" y="0"/>
                </a:lnTo>
                <a:lnTo>
                  <a:pt x="1878790" y="730641"/>
                </a:lnTo>
                <a:lnTo>
                  <a:pt x="0" y="730641"/>
                </a:lnTo>
                <a:lnTo>
                  <a:pt x="0" y="0"/>
                </a:lnTo>
                <a:close/>
              </a:path>
            </a:pathLst>
          </a:custGeom>
          <a:blipFill>
            <a:blip r:embed="rId4"/>
            <a:stretch>
              <a:fillRect l="0" t="0" r="0" b="0"/>
            </a:stretch>
          </a:blipFill>
        </p:spPr>
      </p:sp>
      <p:grpSp>
        <p:nvGrpSpPr>
          <p:cNvPr name="Group 15" id="15"/>
          <p:cNvGrpSpPr/>
          <p:nvPr/>
        </p:nvGrpSpPr>
        <p:grpSpPr>
          <a:xfrm rot="0">
            <a:off x="-1997137" y="8092340"/>
            <a:ext cx="4561699" cy="456169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TextBox 18" id="18"/>
          <p:cNvSpPr txBox="true"/>
          <p:nvPr/>
        </p:nvSpPr>
        <p:spPr>
          <a:xfrm rot="0">
            <a:off x="1701001" y="1870432"/>
            <a:ext cx="6064231" cy="795212"/>
          </a:xfrm>
          <a:prstGeom prst="rect">
            <a:avLst/>
          </a:prstGeom>
        </p:spPr>
        <p:txBody>
          <a:bodyPr anchor="t" rtlCol="false" tIns="0" lIns="0" bIns="0" rIns="0">
            <a:spAutoFit/>
          </a:bodyPr>
          <a:lstStyle/>
          <a:p>
            <a:pPr algn="l" marL="0" indent="0" lvl="0">
              <a:lnSpc>
                <a:spcPts val="6569"/>
              </a:lnSpc>
              <a:spcBef>
                <a:spcPct val="0"/>
              </a:spcBef>
            </a:pPr>
            <a:r>
              <a:rPr lang="en-US" b="true" sz="4692" spc="-93">
                <a:solidFill>
                  <a:srgbClr val="191919"/>
                </a:solidFill>
                <a:latin typeface="Open Sauce Bold"/>
                <a:ea typeface="Open Sauce Bold"/>
                <a:cs typeface="Open Sauce Bold"/>
                <a:sym typeface="Open Sauce Bold"/>
              </a:rPr>
              <a:t>Consumer</a:t>
            </a:r>
          </a:p>
        </p:txBody>
      </p:sp>
      <p:sp>
        <p:nvSpPr>
          <p:cNvPr name="TextBox 19" id="19"/>
          <p:cNvSpPr txBox="true"/>
          <p:nvPr/>
        </p:nvSpPr>
        <p:spPr>
          <a:xfrm rot="0">
            <a:off x="11041789" y="2413944"/>
            <a:ext cx="4103322" cy="251699"/>
          </a:xfrm>
          <a:prstGeom prst="rect">
            <a:avLst/>
          </a:prstGeom>
        </p:spPr>
        <p:txBody>
          <a:bodyPr anchor="t" rtlCol="false" tIns="0" lIns="0" bIns="0" rIns="0">
            <a:spAutoFit/>
          </a:bodyPr>
          <a:lstStyle/>
          <a:p>
            <a:pPr algn="l" marL="0" indent="0" lvl="0">
              <a:lnSpc>
                <a:spcPts val="2026"/>
              </a:lnSpc>
              <a:spcBef>
                <a:spcPct val="0"/>
              </a:spcBef>
            </a:pPr>
            <a:r>
              <a:rPr lang="en-US" sz="1583">
                <a:solidFill>
                  <a:srgbClr val="231F20"/>
                </a:solidFill>
                <a:latin typeface="Open Sauce"/>
                <a:ea typeface="Open Sauce"/>
                <a:cs typeface="Open Sauce"/>
                <a:sym typeface="Open Sauce"/>
              </a:rPr>
              <a:t>The name of the consumer</a:t>
            </a:r>
          </a:p>
        </p:txBody>
      </p:sp>
      <p:sp>
        <p:nvSpPr>
          <p:cNvPr name="TextBox 20" id="20"/>
          <p:cNvSpPr txBox="true"/>
          <p:nvPr/>
        </p:nvSpPr>
        <p:spPr>
          <a:xfrm rot="0">
            <a:off x="11122799" y="1976799"/>
            <a:ext cx="4022312" cy="359762"/>
          </a:xfrm>
          <a:prstGeom prst="rect">
            <a:avLst/>
          </a:prstGeom>
        </p:spPr>
        <p:txBody>
          <a:bodyPr anchor="t" rtlCol="false" tIns="0" lIns="0" bIns="0" rIns="0">
            <a:spAutoFit/>
          </a:bodyPr>
          <a:lstStyle/>
          <a:p>
            <a:pPr algn="l" marL="0" indent="0" lvl="0">
              <a:lnSpc>
                <a:spcPts val="2960"/>
              </a:lnSpc>
              <a:spcBef>
                <a:spcPct val="0"/>
              </a:spcBef>
            </a:pPr>
            <a:r>
              <a:rPr lang="en-US" b="true" sz="2312">
                <a:solidFill>
                  <a:srgbClr val="333231"/>
                </a:solidFill>
                <a:latin typeface="Open Sauce Bold"/>
                <a:ea typeface="Open Sauce Bold"/>
                <a:cs typeface="Open Sauce Bold"/>
                <a:sym typeface="Open Sauce Bold"/>
              </a:rPr>
              <a:t>Name</a:t>
            </a:r>
          </a:p>
        </p:txBody>
      </p:sp>
      <p:sp>
        <p:nvSpPr>
          <p:cNvPr name="TextBox 21" id="21"/>
          <p:cNvSpPr txBox="true"/>
          <p:nvPr/>
        </p:nvSpPr>
        <p:spPr>
          <a:xfrm rot="0">
            <a:off x="10952697" y="5352047"/>
            <a:ext cx="4183100" cy="753836"/>
          </a:xfrm>
          <a:prstGeom prst="rect">
            <a:avLst/>
          </a:prstGeom>
        </p:spPr>
        <p:txBody>
          <a:bodyPr anchor="t" rtlCol="false" tIns="0" lIns="0" bIns="0" rIns="0">
            <a:spAutoFit/>
          </a:bodyPr>
          <a:lstStyle/>
          <a:p>
            <a:pPr algn="l" marL="0" indent="0" lvl="0">
              <a:lnSpc>
                <a:spcPts val="2065"/>
              </a:lnSpc>
              <a:spcBef>
                <a:spcPct val="0"/>
              </a:spcBef>
            </a:pPr>
            <a:r>
              <a:rPr lang="en-US" sz="1613">
                <a:solidFill>
                  <a:srgbClr val="231F20"/>
                </a:solidFill>
                <a:latin typeface="Open Sauce"/>
                <a:ea typeface="Open Sauce"/>
                <a:cs typeface="Open Sauce"/>
                <a:sym typeface="Open Sauce"/>
              </a:rPr>
              <a:t>The amount of energy consumed by the consumer. This value represents the prosumer's energy demand</a:t>
            </a:r>
          </a:p>
        </p:txBody>
      </p:sp>
      <p:sp>
        <p:nvSpPr>
          <p:cNvPr name="TextBox 22" id="22"/>
          <p:cNvSpPr txBox="true"/>
          <p:nvPr/>
        </p:nvSpPr>
        <p:spPr>
          <a:xfrm rot="0">
            <a:off x="11035283" y="4887167"/>
            <a:ext cx="4100514" cy="376096"/>
          </a:xfrm>
          <a:prstGeom prst="rect">
            <a:avLst/>
          </a:prstGeom>
        </p:spPr>
        <p:txBody>
          <a:bodyPr anchor="t" rtlCol="false" tIns="0" lIns="0" bIns="0" rIns="0">
            <a:spAutoFit/>
          </a:bodyPr>
          <a:lstStyle/>
          <a:p>
            <a:pPr algn="l" marL="0" indent="0" lvl="0">
              <a:lnSpc>
                <a:spcPts val="3017"/>
              </a:lnSpc>
              <a:spcBef>
                <a:spcPct val="0"/>
              </a:spcBef>
            </a:pPr>
            <a:r>
              <a:rPr lang="en-US" b="true" sz="2357">
                <a:solidFill>
                  <a:srgbClr val="333231"/>
                </a:solidFill>
                <a:latin typeface="Open Sauce Bold"/>
                <a:ea typeface="Open Sauce Bold"/>
                <a:cs typeface="Open Sauce Bold"/>
                <a:sym typeface="Open Sauce Bold"/>
              </a:rPr>
              <a:t>Consume</a:t>
            </a:r>
          </a:p>
        </p:txBody>
      </p:sp>
      <p:sp>
        <p:nvSpPr>
          <p:cNvPr name="TextBox 23" id="23"/>
          <p:cNvSpPr txBox="true"/>
          <p:nvPr/>
        </p:nvSpPr>
        <p:spPr>
          <a:xfrm rot="0">
            <a:off x="1338568" y="3528593"/>
            <a:ext cx="6426663" cy="3074194"/>
          </a:xfrm>
          <a:prstGeom prst="rect">
            <a:avLst/>
          </a:prstGeom>
        </p:spPr>
        <p:txBody>
          <a:bodyPr anchor="t" rtlCol="false" tIns="0" lIns="0" bIns="0" rIns="0">
            <a:spAutoFit/>
          </a:bodyPr>
          <a:lstStyle/>
          <a:p>
            <a:pPr algn="ctr">
              <a:lnSpc>
                <a:spcPts val="2756"/>
              </a:lnSpc>
              <a:spcBef>
                <a:spcPct val="0"/>
              </a:spcBef>
            </a:pPr>
            <a:r>
              <a:rPr lang="en-US" sz="1968">
                <a:solidFill>
                  <a:srgbClr val="000000"/>
                </a:solidFill>
                <a:latin typeface="Montserrat"/>
                <a:ea typeface="Montserrat"/>
                <a:cs typeface="Montserrat"/>
                <a:sym typeface="Montserrat"/>
              </a:rPr>
              <a:t>A consumer is an entity that solely consumes energy. In the context of the "Smart Trading Systems" project, consumers represent the energy demand within the system. Each consumer has a specific energy load, which corresponds to the amount of energy they require for their operations or daily activities. Consumers are key players in the energy market, as their demand patterns directly influence energy prices.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664352" y="8938299"/>
            <a:ext cx="1640020" cy="1160314"/>
          </a:xfrm>
          <a:custGeom>
            <a:avLst/>
            <a:gdLst/>
            <a:ahLst/>
            <a:cxnLst/>
            <a:rect r="r" b="b" t="t" l="l"/>
            <a:pathLst>
              <a:path h="1160314" w="1640020">
                <a:moveTo>
                  <a:pt x="0" y="0"/>
                </a:moveTo>
                <a:lnTo>
                  <a:pt x="1640019" y="0"/>
                </a:lnTo>
                <a:lnTo>
                  <a:pt x="1640019" y="1160314"/>
                </a:lnTo>
                <a:lnTo>
                  <a:pt x="0" y="1160314"/>
                </a:lnTo>
                <a:lnTo>
                  <a:pt x="0" y="0"/>
                </a:lnTo>
                <a:close/>
              </a:path>
            </a:pathLst>
          </a:custGeom>
          <a:blipFill>
            <a:blip r:embed="rId2"/>
            <a:stretch>
              <a:fillRect l="0" t="0" r="0" b="0"/>
            </a:stretch>
          </a:blipFill>
        </p:spPr>
      </p:sp>
      <p:sp>
        <p:nvSpPr>
          <p:cNvPr name="Freeform 3" id="3"/>
          <p:cNvSpPr/>
          <p:nvPr/>
        </p:nvSpPr>
        <p:spPr>
          <a:xfrm flipH="false" flipV="false" rot="0">
            <a:off x="15380509" y="9153135"/>
            <a:ext cx="1878791" cy="730641"/>
          </a:xfrm>
          <a:custGeom>
            <a:avLst/>
            <a:gdLst/>
            <a:ahLst/>
            <a:cxnLst/>
            <a:rect r="r" b="b" t="t" l="l"/>
            <a:pathLst>
              <a:path h="730641" w="1878791">
                <a:moveTo>
                  <a:pt x="0" y="0"/>
                </a:moveTo>
                <a:lnTo>
                  <a:pt x="1878791" y="0"/>
                </a:lnTo>
                <a:lnTo>
                  <a:pt x="1878791" y="730641"/>
                </a:lnTo>
                <a:lnTo>
                  <a:pt x="0" y="730641"/>
                </a:lnTo>
                <a:lnTo>
                  <a:pt x="0" y="0"/>
                </a:lnTo>
                <a:close/>
              </a:path>
            </a:pathLst>
          </a:custGeom>
          <a:blipFill>
            <a:blip r:embed="rId3"/>
            <a:stretch>
              <a:fillRect l="0" t="0" r="0" b="0"/>
            </a:stretch>
          </a:blipFill>
        </p:spPr>
      </p:sp>
      <p:sp>
        <p:nvSpPr>
          <p:cNvPr name="TextBox 4" id="4"/>
          <p:cNvSpPr txBox="true"/>
          <p:nvPr/>
        </p:nvSpPr>
        <p:spPr>
          <a:xfrm rot="0">
            <a:off x="1028700" y="4629997"/>
            <a:ext cx="7285497" cy="998011"/>
          </a:xfrm>
          <a:prstGeom prst="rect">
            <a:avLst/>
          </a:prstGeom>
        </p:spPr>
        <p:txBody>
          <a:bodyPr anchor="t" rtlCol="false" tIns="0" lIns="0" bIns="0" rIns="0">
            <a:spAutoFit/>
          </a:bodyPr>
          <a:lstStyle/>
          <a:p>
            <a:pPr algn="l">
              <a:lnSpc>
                <a:spcPts val="2666"/>
              </a:lnSpc>
            </a:pPr>
            <a:r>
              <a:rPr lang="en-US" sz="2083">
                <a:solidFill>
                  <a:srgbClr val="231F20"/>
                </a:solidFill>
                <a:latin typeface="Open Sauce"/>
                <a:ea typeface="Open Sauce"/>
                <a:cs typeface="Open Sauce"/>
                <a:sym typeface="Open Sauce"/>
              </a:rPr>
              <a:t>Defined as a function of the time of day and distributed among partners.</a:t>
            </a:r>
          </a:p>
          <a:p>
            <a:pPr algn="l" marL="0" indent="0" lvl="0">
              <a:lnSpc>
                <a:spcPts val="2666"/>
              </a:lnSpc>
              <a:spcBef>
                <a:spcPct val="0"/>
              </a:spcBef>
            </a:pPr>
          </a:p>
        </p:txBody>
      </p:sp>
      <p:sp>
        <p:nvSpPr>
          <p:cNvPr name="AutoShape 5" id="5"/>
          <p:cNvSpPr/>
          <p:nvPr/>
        </p:nvSpPr>
        <p:spPr>
          <a:xfrm flipH="true">
            <a:off x="4671448" y="3677497"/>
            <a:ext cx="0" cy="971550"/>
          </a:xfrm>
          <a:prstGeom prst="line">
            <a:avLst/>
          </a:prstGeom>
          <a:ln cap="flat" w="38100">
            <a:solidFill>
              <a:srgbClr val="000000"/>
            </a:solidFill>
            <a:prstDash val="solid"/>
            <a:headEnd type="none" len="sm" w="sm"/>
            <a:tailEnd type="arrow" len="sm" w="med"/>
          </a:ln>
        </p:spPr>
      </p:sp>
      <p:sp>
        <p:nvSpPr>
          <p:cNvPr name="AutoShape 6" id="6"/>
          <p:cNvSpPr/>
          <p:nvPr/>
        </p:nvSpPr>
        <p:spPr>
          <a:xfrm>
            <a:off x="4671448" y="5628008"/>
            <a:ext cx="0" cy="771525"/>
          </a:xfrm>
          <a:prstGeom prst="line">
            <a:avLst/>
          </a:prstGeom>
          <a:ln cap="flat" w="38100">
            <a:solidFill>
              <a:srgbClr val="000000"/>
            </a:solidFill>
            <a:prstDash val="solid"/>
            <a:headEnd type="none" len="sm" w="sm"/>
            <a:tailEnd type="arrow" len="sm" w="med"/>
          </a:ln>
        </p:spPr>
      </p:sp>
      <p:grpSp>
        <p:nvGrpSpPr>
          <p:cNvPr name="Group 7" id="7"/>
          <p:cNvGrpSpPr/>
          <p:nvPr/>
        </p:nvGrpSpPr>
        <p:grpSpPr>
          <a:xfrm rot="0">
            <a:off x="1028700" y="1028700"/>
            <a:ext cx="8115300" cy="1569611"/>
            <a:chOff x="0" y="0"/>
            <a:chExt cx="10820400" cy="2092815"/>
          </a:xfrm>
        </p:grpSpPr>
        <p:grpSp>
          <p:nvGrpSpPr>
            <p:cNvPr name="Group 8" id="8"/>
            <p:cNvGrpSpPr/>
            <p:nvPr/>
          </p:nvGrpSpPr>
          <p:grpSpPr>
            <a:xfrm rot="0">
              <a:off x="0" y="0"/>
              <a:ext cx="10820400" cy="2092815"/>
              <a:chOff x="0" y="0"/>
              <a:chExt cx="2824847" cy="546364"/>
            </a:xfrm>
          </p:grpSpPr>
          <p:sp>
            <p:nvSpPr>
              <p:cNvPr name="Freeform 9" id="9"/>
              <p:cNvSpPr/>
              <p:nvPr/>
            </p:nvSpPr>
            <p:spPr>
              <a:xfrm flipH="false" flipV="false" rot="0">
                <a:off x="0" y="0"/>
                <a:ext cx="2824847" cy="546364"/>
              </a:xfrm>
              <a:custGeom>
                <a:avLst/>
                <a:gdLst/>
                <a:ahLst/>
                <a:cxnLst/>
                <a:rect r="r" b="b" t="t" l="l"/>
                <a:pathLst>
                  <a:path h="546364" w="2824847">
                    <a:moveTo>
                      <a:pt x="39114" y="0"/>
                    </a:moveTo>
                    <a:lnTo>
                      <a:pt x="2785733" y="0"/>
                    </a:lnTo>
                    <a:cubicBezTo>
                      <a:pt x="2796106" y="0"/>
                      <a:pt x="2806055" y="4121"/>
                      <a:pt x="2813390" y="11456"/>
                    </a:cubicBezTo>
                    <a:cubicBezTo>
                      <a:pt x="2820726" y="18791"/>
                      <a:pt x="2824847" y="28740"/>
                      <a:pt x="2824847" y="39114"/>
                    </a:cubicBezTo>
                    <a:lnTo>
                      <a:pt x="2824847" y="507251"/>
                    </a:lnTo>
                    <a:cubicBezTo>
                      <a:pt x="2824847" y="528853"/>
                      <a:pt x="2807335" y="546364"/>
                      <a:pt x="2785733" y="546364"/>
                    </a:cubicBezTo>
                    <a:lnTo>
                      <a:pt x="39114" y="546364"/>
                    </a:lnTo>
                    <a:cubicBezTo>
                      <a:pt x="17512" y="546364"/>
                      <a:pt x="0" y="528853"/>
                      <a:pt x="0" y="507251"/>
                    </a:cubicBezTo>
                    <a:lnTo>
                      <a:pt x="0" y="39114"/>
                    </a:lnTo>
                    <a:cubicBezTo>
                      <a:pt x="0" y="17512"/>
                      <a:pt x="17512" y="0"/>
                      <a:pt x="39114" y="0"/>
                    </a:cubicBezTo>
                    <a:close/>
                  </a:path>
                </a:pathLst>
              </a:custGeom>
              <a:solidFill>
                <a:srgbClr val="106861"/>
              </a:solidFill>
              <a:ln w="66675" cap="rnd">
                <a:solidFill>
                  <a:srgbClr val="FFFFFF"/>
                </a:solidFill>
                <a:prstDash val="solid"/>
                <a:round/>
              </a:ln>
            </p:spPr>
          </p:sp>
          <p:sp>
            <p:nvSpPr>
              <p:cNvPr name="TextBox 10" id="10"/>
              <p:cNvSpPr txBox="true"/>
              <p:nvPr/>
            </p:nvSpPr>
            <p:spPr>
              <a:xfrm>
                <a:off x="0" y="-28575"/>
                <a:ext cx="2824847" cy="574939"/>
              </a:xfrm>
              <a:prstGeom prst="rect">
                <a:avLst/>
              </a:prstGeom>
            </p:spPr>
            <p:txBody>
              <a:bodyPr anchor="ctr" rtlCol="false" tIns="38437" lIns="38437" bIns="38437" rIns="38437"/>
              <a:lstStyle/>
              <a:p>
                <a:pPr algn="ctr" marL="0" indent="0" lvl="0">
                  <a:lnSpc>
                    <a:spcPts val="2484"/>
                  </a:lnSpc>
                  <a:spcBef>
                    <a:spcPct val="0"/>
                  </a:spcBef>
                </a:pPr>
              </a:p>
            </p:txBody>
          </p:sp>
        </p:grpSp>
        <p:sp>
          <p:nvSpPr>
            <p:cNvPr name="TextBox 11" id="11"/>
            <p:cNvSpPr txBox="true"/>
            <p:nvPr/>
          </p:nvSpPr>
          <p:spPr>
            <a:xfrm rot="0">
              <a:off x="605571" y="404803"/>
              <a:ext cx="9708355" cy="1187958"/>
            </a:xfrm>
            <a:prstGeom prst="rect">
              <a:avLst/>
            </a:prstGeom>
          </p:spPr>
          <p:txBody>
            <a:bodyPr anchor="t" rtlCol="false" tIns="0" lIns="0" bIns="0" rIns="0">
              <a:spAutoFit/>
            </a:bodyPr>
            <a:lstStyle/>
            <a:p>
              <a:pPr algn="ctr">
                <a:lnSpc>
                  <a:spcPts val="7452"/>
                </a:lnSpc>
                <a:spcBef>
                  <a:spcPct val="0"/>
                </a:spcBef>
              </a:pPr>
              <a:r>
                <a:rPr lang="en-US" b="true" sz="5400">
                  <a:solidFill>
                    <a:srgbClr val="FFFFFF"/>
                  </a:solidFill>
                  <a:latin typeface="Open Sauce Bold"/>
                  <a:ea typeface="Open Sauce Bold"/>
                  <a:cs typeface="Open Sauce Bold"/>
                  <a:sym typeface="Open Sauce Bold"/>
                </a:rPr>
                <a:t>Consume definition</a:t>
              </a:r>
            </a:p>
          </p:txBody>
        </p:sp>
      </p:grpSp>
      <p:grpSp>
        <p:nvGrpSpPr>
          <p:cNvPr name="Group 12" id="12"/>
          <p:cNvGrpSpPr/>
          <p:nvPr/>
        </p:nvGrpSpPr>
        <p:grpSpPr>
          <a:xfrm rot="0">
            <a:off x="-1997137" y="8768842"/>
            <a:ext cx="3885197" cy="3885197"/>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TextBox 15" id="15"/>
          <p:cNvSpPr txBox="true"/>
          <p:nvPr/>
        </p:nvSpPr>
        <p:spPr>
          <a:xfrm rot="0">
            <a:off x="1028700" y="6380483"/>
            <a:ext cx="7285497" cy="1998136"/>
          </a:xfrm>
          <a:prstGeom prst="rect">
            <a:avLst/>
          </a:prstGeom>
        </p:spPr>
        <p:txBody>
          <a:bodyPr anchor="t" rtlCol="false" tIns="0" lIns="0" bIns="0" rIns="0">
            <a:spAutoFit/>
          </a:bodyPr>
          <a:lstStyle/>
          <a:p>
            <a:pPr algn="l">
              <a:lnSpc>
                <a:spcPts val="2666"/>
              </a:lnSpc>
            </a:pPr>
            <a:r>
              <a:rPr lang="en-US" sz="2083">
                <a:solidFill>
                  <a:srgbClr val="231F20"/>
                </a:solidFill>
                <a:latin typeface="Open Sauce"/>
                <a:ea typeface="Open Sauce"/>
                <a:cs typeface="Open Sauce"/>
                <a:sym typeface="Open Sauce"/>
              </a:rPr>
              <a:t>Calculated as: </a:t>
            </a:r>
          </a:p>
          <a:p>
            <a:pPr algn="l">
              <a:lnSpc>
                <a:spcPts val="2666"/>
              </a:lnSpc>
            </a:pPr>
          </a:p>
          <a:p>
            <a:pPr algn="l">
              <a:lnSpc>
                <a:spcPts val="2666"/>
              </a:lnSpc>
            </a:pPr>
            <a:r>
              <a:rPr lang="en-US" sz="2083">
                <a:solidFill>
                  <a:srgbClr val="231F20"/>
                </a:solidFill>
                <a:latin typeface="Open Sauce"/>
                <a:ea typeface="Open Sauce"/>
                <a:cs typeface="Open Sauce"/>
                <a:sym typeface="Open Sauce"/>
              </a:rPr>
              <a:t>actor load = total load per hour / number of actors </a:t>
            </a:r>
          </a:p>
          <a:p>
            <a:pPr algn="l">
              <a:lnSpc>
                <a:spcPts val="2666"/>
              </a:lnSpc>
            </a:pPr>
          </a:p>
          <a:p>
            <a:pPr algn="l">
              <a:lnSpc>
                <a:spcPts val="2666"/>
              </a:lnSpc>
            </a:pPr>
            <a:r>
              <a:rPr lang="en-US" sz="2083">
                <a:solidFill>
                  <a:srgbClr val="231F20"/>
                </a:solidFill>
                <a:latin typeface="Open Sauce"/>
                <a:ea typeface="Open Sauce"/>
                <a:cs typeface="Open Sauce"/>
                <a:sym typeface="Open Sauce"/>
              </a:rPr>
              <a:t>where the actor load  follow a Dirichlet distribution.</a:t>
            </a:r>
          </a:p>
          <a:p>
            <a:pPr algn="l" marL="0" indent="0" lvl="0">
              <a:lnSpc>
                <a:spcPts val="2666"/>
              </a:lnSpc>
              <a:spcBef>
                <a:spcPct val="0"/>
              </a:spcBef>
            </a:pPr>
          </a:p>
        </p:txBody>
      </p:sp>
      <p:grpSp>
        <p:nvGrpSpPr>
          <p:cNvPr name="Group 16" id="16"/>
          <p:cNvGrpSpPr/>
          <p:nvPr/>
        </p:nvGrpSpPr>
        <p:grpSpPr>
          <a:xfrm rot="0">
            <a:off x="2459223" y="9245001"/>
            <a:ext cx="887853" cy="887853"/>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9" id="19"/>
          <p:cNvSpPr/>
          <p:nvPr/>
        </p:nvSpPr>
        <p:spPr>
          <a:xfrm flipH="false" flipV="false" rot="0">
            <a:off x="9387050" y="3261045"/>
            <a:ext cx="8115300" cy="4733925"/>
          </a:xfrm>
          <a:custGeom>
            <a:avLst/>
            <a:gdLst/>
            <a:ahLst/>
            <a:cxnLst/>
            <a:rect r="r" b="b" t="t" l="l"/>
            <a:pathLst>
              <a:path h="4733925" w="8115300">
                <a:moveTo>
                  <a:pt x="0" y="0"/>
                </a:moveTo>
                <a:lnTo>
                  <a:pt x="8115300" y="0"/>
                </a:lnTo>
                <a:lnTo>
                  <a:pt x="8115300" y="4733925"/>
                </a:lnTo>
                <a:lnTo>
                  <a:pt x="0" y="4733925"/>
                </a:lnTo>
                <a:lnTo>
                  <a:pt x="0" y="0"/>
                </a:lnTo>
                <a:close/>
              </a:path>
            </a:pathLst>
          </a:custGeom>
          <a:blipFill>
            <a:blip r:embed="rId4"/>
            <a:stretch>
              <a:fillRect l="0" t="0" r="0" b="0"/>
            </a:stretch>
          </a:blipFill>
        </p:spPr>
      </p:sp>
      <p:sp>
        <p:nvSpPr>
          <p:cNvPr name="TextBox 20" id="20"/>
          <p:cNvSpPr txBox="true"/>
          <p:nvPr/>
        </p:nvSpPr>
        <p:spPr>
          <a:xfrm rot="0">
            <a:off x="1028700" y="3346236"/>
            <a:ext cx="7285497" cy="331261"/>
          </a:xfrm>
          <a:prstGeom prst="rect">
            <a:avLst/>
          </a:prstGeom>
        </p:spPr>
        <p:txBody>
          <a:bodyPr anchor="t" rtlCol="false" tIns="0" lIns="0" bIns="0" rIns="0">
            <a:spAutoFit/>
          </a:bodyPr>
          <a:lstStyle/>
          <a:p>
            <a:pPr algn="l" marL="0" indent="0" lvl="0">
              <a:lnSpc>
                <a:spcPts val="2666"/>
              </a:lnSpc>
              <a:spcBef>
                <a:spcPct val="0"/>
              </a:spcBef>
            </a:pPr>
            <a:r>
              <a:rPr lang="en-US" sz="2083">
                <a:solidFill>
                  <a:srgbClr val="231F20"/>
                </a:solidFill>
                <a:latin typeface="Open Sauce"/>
                <a:ea typeface="Open Sauce"/>
                <a:cs typeface="Open Sauce"/>
                <a:sym typeface="Open Sauce"/>
              </a:rPr>
              <a:t>The amount of energy  consumed by the actors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10800000">
            <a:off x="2049727" y="4347082"/>
            <a:ext cx="3128394" cy="5092865"/>
            <a:chOff x="0" y="0"/>
            <a:chExt cx="2041606" cy="3323630"/>
          </a:xfrm>
        </p:grpSpPr>
        <p:sp>
          <p:nvSpPr>
            <p:cNvPr name="Freeform 3" id="3"/>
            <p:cNvSpPr/>
            <p:nvPr/>
          </p:nvSpPr>
          <p:spPr>
            <a:xfrm flipH="false" flipV="false" rot="0">
              <a:off x="0" y="0"/>
              <a:ext cx="2041606" cy="3323630"/>
            </a:xfrm>
            <a:custGeom>
              <a:avLst/>
              <a:gdLst/>
              <a:ahLst/>
              <a:cxnLst/>
              <a:rect r="r" b="b" t="t" l="l"/>
              <a:pathLst>
                <a:path h="3323630" w="2041606">
                  <a:moveTo>
                    <a:pt x="79191" y="0"/>
                  </a:moveTo>
                  <a:lnTo>
                    <a:pt x="1962415" y="0"/>
                  </a:lnTo>
                  <a:cubicBezTo>
                    <a:pt x="2006151" y="0"/>
                    <a:pt x="2041606" y="35455"/>
                    <a:pt x="2041606" y="79191"/>
                  </a:cubicBezTo>
                  <a:lnTo>
                    <a:pt x="2041606" y="3244439"/>
                  </a:lnTo>
                  <a:cubicBezTo>
                    <a:pt x="2041606" y="3265442"/>
                    <a:pt x="2033263" y="3285585"/>
                    <a:pt x="2018411" y="3300436"/>
                  </a:cubicBezTo>
                  <a:cubicBezTo>
                    <a:pt x="2003560" y="3315287"/>
                    <a:pt x="1983418" y="3323630"/>
                    <a:pt x="1962415" y="3323630"/>
                  </a:cubicBezTo>
                  <a:lnTo>
                    <a:pt x="79191" y="3323630"/>
                  </a:lnTo>
                  <a:cubicBezTo>
                    <a:pt x="35455" y="3323630"/>
                    <a:pt x="0" y="3288175"/>
                    <a:pt x="0" y="3244439"/>
                  </a:cubicBezTo>
                  <a:lnTo>
                    <a:pt x="0" y="79191"/>
                  </a:lnTo>
                  <a:cubicBezTo>
                    <a:pt x="0" y="58188"/>
                    <a:pt x="8343" y="38046"/>
                    <a:pt x="23195" y="23195"/>
                  </a:cubicBezTo>
                  <a:cubicBezTo>
                    <a:pt x="38046" y="8343"/>
                    <a:pt x="58188" y="0"/>
                    <a:pt x="79191" y="0"/>
                  </a:cubicBezTo>
                  <a:close/>
                </a:path>
              </a:pathLst>
            </a:custGeom>
            <a:solidFill>
              <a:srgbClr val="FFFFFF"/>
            </a:solidFill>
            <a:ln w="123825" cap="rnd">
              <a:solidFill>
                <a:srgbClr val="106861"/>
              </a:solidFill>
              <a:prstDash val="solid"/>
              <a:round/>
            </a:ln>
          </p:spPr>
        </p:sp>
        <p:sp>
          <p:nvSpPr>
            <p:cNvPr name="TextBox 4" id="4"/>
            <p:cNvSpPr txBox="true"/>
            <p:nvPr/>
          </p:nvSpPr>
          <p:spPr>
            <a:xfrm>
              <a:off x="0" y="-38100"/>
              <a:ext cx="2041606" cy="336173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5" id="5"/>
          <p:cNvSpPr/>
          <p:nvPr/>
        </p:nvSpPr>
        <p:spPr>
          <a:xfrm flipH="false" flipV="false" rot="0">
            <a:off x="2540734" y="4347082"/>
            <a:ext cx="2146380" cy="1000429"/>
          </a:xfrm>
          <a:custGeom>
            <a:avLst/>
            <a:gdLst/>
            <a:ahLst/>
            <a:cxnLst/>
            <a:rect r="r" b="b" t="t" l="l"/>
            <a:pathLst>
              <a:path h="1000429" w="2146380">
                <a:moveTo>
                  <a:pt x="0" y="0"/>
                </a:moveTo>
                <a:lnTo>
                  <a:pt x="2146380" y="0"/>
                </a:lnTo>
                <a:lnTo>
                  <a:pt x="2146380" y="1000429"/>
                </a:lnTo>
                <a:lnTo>
                  <a:pt x="0" y="1000429"/>
                </a:lnTo>
                <a:lnTo>
                  <a:pt x="0" y="0"/>
                </a:lnTo>
                <a:close/>
              </a:path>
            </a:pathLst>
          </a:custGeom>
          <a:blipFill>
            <a:blip r:embed="rId2">
              <a:extLst>
                <a:ext uri="{96DAC541-7B7A-43D3-8B79-37D633B846F1}">
                  <asvg:svgBlip xmlns:asvg="http://schemas.microsoft.com/office/drawing/2016/SVG/main" r:embed="rId3"/>
                </a:ext>
              </a:extLst>
            </a:blip>
            <a:stretch>
              <a:fillRect l="0" t="-114545" r="0" b="0"/>
            </a:stretch>
          </a:blipFill>
          <a:ln cap="sq">
            <a:noFill/>
            <a:prstDash val="solid"/>
            <a:miter/>
          </a:ln>
        </p:spPr>
      </p:sp>
      <p:grpSp>
        <p:nvGrpSpPr>
          <p:cNvPr name="Group 6" id="6"/>
          <p:cNvGrpSpPr/>
          <p:nvPr/>
        </p:nvGrpSpPr>
        <p:grpSpPr>
          <a:xfrm rot="-10800000">
            <a:off x="5561122" y="4347082"/>
            <a:ext cx="3128394" cy="5092865"/>
            <a:chOff x="0" y="0"/>
            <a:chExt cx="2041606" cy="3323630"/>
          </a:xfrm>
        </p:grpSpPr>
        <p:sp>
          <p:nvSpPr>
            <p:cNvPr name="Freeform 7" id="7"/>
            <p:cNvSpPr/>
            <p:nvPr/>
          </p:nvSpPr>
          <p:spPr>
            <a:xfrm flipH="false" flipV="false" rot="0">
              <a:off x="0" y="0"/>
              <a:ext cx="2041606" cy="3323630"/>
            </a:xfrm>
            <a:custGeom>
              <a:avLst/>
              <a:gdLst/>
              <a:ahLst/>
              <a:cxnLst/>
              <a:rect r="r" b="b" t="t" l="l"/>
              <a:pathLst>
                <a:path h="3323630" w="2041606">
                  <a:moveTo>
                    <a:pt x="79191" y="0"/>
                  </a:moveTo>
                  <a:lnTo>
                    <a:pt x="1962415" y="0"/>
                  </a:lnTo>
                  <a:cubicBezTo>
                    <a:pt x="2006151" y="0"/>
                    <a:pt x="2041606" y="35455"/>
                    <a:pt x="2041606" y="79191"/>
                  </a:cubicBezTo>
                  <a:lnTo>
                    <a:pt x="2041606" y="3244439"/>
                  </a:lnTo>
                  <a:cubicBezTo>
                    <a:pt x="2041606" y="3265442"/>
                    <a:pt x="2033263" y="3285585"/>
                    <a:pt x="2018411" y="3300436"/>
                  </a:cubicBezTo>
                  <a:cubicBezTo>
                    <a:pt x="2003560" y="3315287"/>
                    <a:pt x="1983418" y="3323630"/>
                    <a:pt x="1962415" y="3323630"/>
                  </a:cubicBezTo>
                  <a:lnTo>
                    <a:pt x="79191" y="3323630"/>
                  </a:lnTo>
                  <a:cubicBezTo>
                    <a:pt x="35455" y="3323630"/>
                    <a:pt x="0" y="3288175"/>
                    <a:pt x="0" y="3244439"/>
                  </a:cubicBezTo>
                  <a:lnTo>
                    <a:pt x="0" y="79191"/>
                  </a:lnTo>
                  <a:cubicBezTo>
                    <a:pt x="0" y="58188"/>
                    <a:pt x="8343" y="38046"/>
                    <a:pt x="23195" y="23195"/>
                  </a:cubicBezTo>
                  <a:cubicBezTo>
                    <a:pt x="38046" y="8343"/>
                    <a:pt x="58188" y="0"/>
                    <a:pt x="79191" y="0"/>
                  </a:cubicBezTo>
                  <a:close/>
                </a:path>
              </a:pathLst>
            </a:custGeom>
            <a:solidFill>
              <a:srgbClr val="FFFFFF"/>
            </a:solidFill>
            <a:ln w="123825" cap="rnd">
              <a:solidFill>
                <a:srgbClr val="106861"/>
              </a:solidFill>
              <a:prstDash val="solid"/>
              <a:round/>
            </a:ln>
          </p:spPr>
        </p:sp>
        <p:sp>
          <p:nvSpPr>
            <p:cNvPr name="TextBox 8" id="8"/>
            <p:cNvSpPr txBox="true"/>
            <p:nvPr/>
          </p:nvSpPr>
          <p:spPr>
            <a:xfrm>
              <a:off x="0" y="-38100"/>
              <a:ext cx="2041606" cy="336173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9" id="9"/>
          <p:cNvSpPr/>
          <p:nvPr/>
        </p:nvSpPr>
        <p:spPr>
          <a:xfrm flipH="false" flipV="false" rot="0">
            <a:off x="6052129" y="4347082"/>
            <a:ext cx="2146380" cy="1000429"/>
          </a:xfrm>
          <a:custGeom>
            <a:avLst/>
            <a:gdLst/>
            <a:ahLst/>
            <a:cxnLst/>
            <a:rect r="r" b="b" t="t" l="l"/>
            <a:pathLst>
              <a:path h="1000429" w="2146380">
                <a:moveTo>
                  <a:pt x="0" y="0"/>
                </a:moveTo>
                <a:lnTo>
                  <a:pt x="2146380" y="0"/>
                </a:lnTo>
                <a:lnTo>
                  <a:pt x="2146380" y="1000429"/>
                </a:lnTo>
                <a:lnTo>
                  <a:pt x="0" y="1000429"/>
                </a:lnTo>
                <a:lnTo>
                  <a:pt x="0" y="0"/>
                </a:lnTo>
                <a:close/>
              </a:path>
            </a:pathLst>
          </a:custGeom>
          <a:blipFill>
            <a:blip r:embed="rId2">
              <a:extLst>
                <a:ext uri="{96DAC541-7B7A-43D3-8B79-37D633B846F1}">
                  <asvg:svgBlip xmlns:asvg="http://schemas.microsoft.com/office/drawing/2016/SVG/main" r:embed="rId3"/>
                </a:ext>
              </a:extLst>
            </a:blip>
            <a:stretch>
              <a:fillRect l="0" t="-114545" r="0" b="0"/>
            </a:stretch>
          </a:blipFill>
          <a:ln cap="sq">
            <a:noFill/>
            <a:prstDash val="solid"/>
            <a:miter/>
          </a:ln>
        </p:spPr>
      </p:sp>
      <p:grpSp>
        <p:nvGrpSpPr>
          <p:cNvPr name="Group 10" id="10"/>
          <p:cNvGrpSpPr/>
          <p:nvPr/>
        </p:nvGrpSpPr>
        <p:grpSpPr>
          <a:xfrm rot="-10800000">
            <a:off x="9070516" y="4347082"/>
            <a:ext cx="3128394" cy="5092865"/>
            <a:chOff x="0" y="0"/>
            <a:chExt cx="2041606" cy="3323630"/>
          </a:xfrm>
        </p:grpSpPr>
        <p:sp>
          <p:nvSpPr>
            <p:cNvPr name="Freeform 11" id="11"/>
            <p:cNvSpPr/>
            <p:nvPr/>
          </p:nvSpPr>
          <p:spPr>
            <a:xfrm flipH="false" flipV="false" rot="0">
              <a:off x="0" y="0"/>
              <a:ext cx="2041606" cy="3323630"/>
            </a:xfrm>
            <a:custGeom>
              <a:avLst/>
              <a:gdLst/>
              <a:ahLst/>
              <a:cxnLst/>
              <a:rect r="r" b="b" t="t" l="l"/>
              <a:pathLst>
                <a:path h="3323630" w="2041606">
                  <a:moveTo>
                    <a:pt x="79191" y="0"/>
                  </a:moveTo>
                  <a:lnTo>
                    <a:pt x="1962415" y="0"/>
                  </a:lnTo>
                  <a:cubicBezTo>
                    <a:pt x="2006151" y="0"/>
                    <a:pt x="2041606" y="35455"/>
                    <a:pt x="2041606" y="79191"/>
                  </a:cubicBezTo>
                  <a:lnTo>
                    <a:pt x="2041606" y="3244439"/>
                  </a:lnTo>
                  <a:cubicBezTo>
                    <a:pt x="2041606" y="3265442"/>
                    <a:pt x="2033263" y="3285585"/>
                    <a:pt x="2018411" y="3300436"/>
                  </a:cubicBezTo>
                  <a:cubicBezTo>
                    <a:pt x="2003560" y="3315287"/>
                    <a:pt x="1983418" y="3323630"/>
                    <a:pt x="1962415" y="3323630"/>
                  </a:cubicBezTo>
                  <a:lnTo>
                    <a:pt x="79191" y="3323630"/>
                  </a:lnTo>
                  <a:cubicBezTo>
                    <a:pt x="35455" y="3323630"/>
                    <a:pt x="0" y="3288175"/>
                    <a:pt x="0" y="3244439"/>
                  </a:cubicBezTo>
                  <a:lnTo>
                    <a:pt x="0" y="79191"/>
                  </a:lnTo>
                  <a:cubicBezTo>
                    <a:pt x="0" y="58188"/>
                    <a:pt x="8343" y="38046"/>
                    <a:pt x="23195" y="23195"/>
                  </a:cubicBezTo>
                  <a:cubicBezTo>
                    <a:pt x="38046" y="8343"/>
                    <a:pt x="58188" y="0"/>
                    <a:pt x="79191" y="0"/>
                  </a:cubicBezTo>
                  <a:close/>
                </a:path>
              </a:pathLst>
            </a:custGeom>
            <a:solidFill>
              <a:srgbClr val="FFFFFF"/>
            </a:solidFill>
            <a:ln w="123825" cap="rnd">
              <a:solidFill>
                <a:srgbClr val="106861"/>
              </a:solidFill>
              <a:prstDash val="solid"/>
              <a:round/>
            </a:ln>
          </p:spPr>
        </p:sp>
        <p:sp>
          <p:nvSpPr>
            <p:cNvPr name="TextBox 12" id="12"/>
            <p:cNvSpPr txBox="true"/>
            <p:nvPr/>
          </p:nvSpPr>
          <p:spPr>
            <a:xfrm>
              <a:off x="0" y="-38100"/>
              <a:ext cx="2041606" cy="336173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3" id="13"/>
          <p:cNvSpPr/>
          <p:nvPr/>
        </p:nvSpPr>
        <p:spPr>
          <a:xfrm flipH="false" flipV="false" rot="0">
            <a:off x="9561522" y="4347082"/>
            <a:ext cx="2146380" cy="1000429"/>
          </a:xfrm>
          <a:custGeom>
            <a:avLst/>
            <a:gdLst/>
            <a:ahLst/>
            <a:cxnLst/>
            <a:rect r="r" b="b" t="t" l="l"/>
            <a:pathLst>
              <a:path h="1000429" w="2146380">
                <a:moveTo>
                  <a:pt x="0" y="0"/>
                </a:moveTo>
                <a:lnTo>
                  <a:pt x="2146380" y="0"/>
                </a:lnTo>
                <a:lnTo>
                  <a:pt x="2146380" y="1000429"/>
                </a:lnTo>
                <a:lnTo>
                  <a:pt x="0" y="1000429"/>
                </a:lnTo>
                <a:lnTo>
                  <a:pt x="0" y="0"/>
                </a:lnTo>
                <a:close/>
              </a:path>
            </a:pathLst>
          </a:custGeom>
          <a:blipFill>
            <a:blip r:embed="rId2">
              <a:extLst>
                <a:ext uri="{96DAC541-7B7A-43D3-8B79-37D633B846F1}">
                  <asvg:svgBlip xmlns:asvg="http://schemas.microsoft.com/office/drawing/2016/SVG/main" r:embed="rId3"/>
                </a:ext>
              </a:extLst>
            </a:blip>
            <a:stretch>
              <a:fillRect l="0" t="-114545" r="0" b="0"/>
            </a:stretch>
          </a:blipFill>
          <a:ln cap="sq">
            <a:noFill/>
            <a:prstDash val="solid"/>
            <a:miter/>
          </a:ln>
        </p:spPr>
      </p:sp>
      <p:sp>
        <p:nvSpPr>
          <p:cNvPr name="Freeform 14" id="14"/>
          <p:cNvSpPr/>
          <p:nvPr/>
        </p:nvSpPr>
        <p:spPr>
          <a:xfrm flipH="false" flipV="false" rot="0">
            <a:off x="14592460" y="2868946"/>
            <a:ext cx="3695540" cy="7418054"/>
          </a:xfrm>
          <a:custGeom>
            <a:avLst/>
            <a:gdLst/>
            <a:ahLst/>
            <a:cxnLst/>
            <a:rect r="r" b="b" t="t" l="l"/>
            <a:pathLst>
              <a:path h="7418054" w="3695540">
                <a:moveTo>
                  <a:pt x="0" y="0"/>
                </a:moveTo>
                <a:lnTo>
                  <a:pt x="3695540" y="0"/>
                </a:lnTo>
                <a:lnTo>
                  <a:pt x="3695540" y="7418054"/>
                </a:lnTo>
                <a:lnTo>
                  <a:pt x="0" y="741805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grpSp>
        <p:nvGrpSpPr>
          <p:cNvPr name="Group 15" id="15"/>
          <p:cNvGrpSpPr/>
          <p:nvPr/>
        </p:nvGrpSpPr>
        <p:grpSpPr>
          <a:xfrm rot="-10800000">
            <a:off x="12581910" y="4347082"/>
            <a:ext cx="3128394" cy="5092865"/>
            <a:chOff x="0" y="0"/>
            <a:chExt cx="2041606" cy="3323630"/>
          </a:xfrm>
        </p:grpSpPr>
        <p:sp>
          <p:nvSpPr>
            <p:cNvPr name="Freeform 16" id="16"/>
            <p:cNvSpPr/>
            <p:nvPr/>
          </p:nvSpPr>
          <p:spPr>
            <a:xfrm flipH="false" flipV="false" rot="0">
              <a:off x="0" y="0"/>
              <a:ext cx="2041606" cy="3323630"/>
            </a:xfrm>
            <a:custGeom>
              <a:avLst/>
              <a:gdLst/>
              <a:ahLst/>
              <a:cxnLst/>
              <a:rect r="r" b="b" t="t" l="l"/>
              <a:pathLst>
                <a:path h="3323630" w="2041606">
                  <a:moveTo>
                    <a:pt x="79191" y="0"/>
                  </a:moveTo>
                  <a:lnTo>
                    <a:pt x="1962415" y="0"/>
                  </a:lnTo>
                  <a:cubicBezTo>
                    <a:pt x="2006151" y="0"/>
                    <a:pt x="2041606" y="35455"/>
                    <a:pt x="2041606" y="79191"/>
                  </a:cubicBezTo>
                  <a:lnTo>
                    <a:pt x="2041606" y="3244439"/>
                  </a:lnTo>
                  <a:cubicBezTo>
                    <a:pt x="2041606" y="3265442"/>
                    <a:pt x="2033263" y="3285585"/>
                    <a:pt x="2018411" y="3300436"/>
                  </a:cubicBezTo>
                  <a:cubicBezTo>
                    <a:pt x="2003560" y="3315287"/>
                    <a:pt x="1983418" y="3323630"/>
                    <a:pt x="1962415" y="3323630"/>
                  </a:cubicBezTo>
                  <a:lnTo>
                    <a:pt x="79191" y="3323630"/>
                  </a:lnTo>
                  <a:cubicBezTo>
                    <a:pt x="35455" y="3323630"/>
                    <a:pt x="0" y="3288175"/>
                    <a:pt x="0" y="3244439"/>
                  </a:cubicBezTo>
                  <a:lnTo>
                    <a:pt x="0" y="79191"/>
                  </a:lnTo>
                  <a:cubicBezTo>
                    <a:pt x="0" y="58188"/>
                    <a:pt x="8343" y="38046"/>
                    <a:pt x="23195" y="23195"/>
                  </a:cubicBezTo>
                  <a:cubicBezTo>
                    <a:pt x="38046" y="8343"/>
                    <a:pt x="58188" y="0"/>
                    <a:pt x="79191" y="0"/>
                  </a:cubicBezTo>
                  <a:close/>
                </a:path>
              </a:pathLst>
            </a:custGeom>
            <a:solidFill>
              <a:srgbClr val="FFFFFF"/>
            </a:solidFill>
            <a:ln w="123825" cap="rnd">
              <a:solidFill>
                <a:srgbClr val="106861"/>
              </a:solidFill>
              <a:prstDash val="solid"/>
              <a:round/>
            </a:ln>
          </p:spPr>
        </p:sp>
        <p:sp>
          <p:nvSpPr>
            <p:cNvPr name="TextBox 17" id="17"/>
            <p:cNvSpPr txBox="true"/>
            <p:nvPr/>
          </p:nvSpPr>
          <p:spPr>
            <a:xfrm>
              <a:off x="0" y="-38100"/>
              <a:ext cx="2041606" cy="336173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8" id="18"/>
          <p:cNvSpPr/>
          <p:nvPr/>
        </p:nvSpPr>
        <p:spPr>
          <a:xfrm flipH="false" flipV="false" rot="0">
            <a:off x="13072917" y="4347082"/>
            <a:ext cx="2146380" cy="1000429"/>
          </a:xfrm>
          <a:custGeom>
            <a:avLst/>
            <a:gdLst/>
            <a:ahLst/>
            <a:cxnLst/>
            <a:rect r="r" b="b" t="t" l="l"/>
            <a:pathLst>
              <a:path h="1000429" w="2146380">
                <a:moveTo>
                  <a:pt x="0" y="0"/>
                </a:moveTo>
                <a:lnTo>
                  <a:pt x="2146380" y="0"/>
                </a:lnTo>
                <a:lnTo>
                  <a:pt x="2146380" y="1000429"/>
                </a:lnTo>
                <a:lnTo>
                  <a:pt x="0" y="1000429"/>
                </a:lnTo>
                <a:lnTo>
                  <a:pt x="0" y="0"/>
                </a:lnTo>
                <a:close/>
              </a:path>
            </a:pathLst>
          </a:custGeom>
          <a:blipFill>
            <a:blip r:embed="rId2">
              <a:extLst>
                <a:ext uri="{96DAC541-7B7A-43D3-8B79-37D633B846F1}">
                  <asvg:svgBlip xmlns:asvg="http://schemas.microsoft.com/office/drawing/2016/SVG/main" r:embed="rId3"/>
                </a:ext>
              </a:extLst>
            </a:blip>
            <a:stretch>
              <a:fillRect l="0" t="-114545" r="0" b="0"/>
            </a:stretch>
          </a:blipFill>
          <a:ln cap="sq">
            <a:noFill/>
            <a:prstDash val="solid"/>
            <a:miter/>
          </a:ln>
        </p:spPr>
      </p:sp>
      <p:sp>
        <p:nvSpPr>
          <p:cNvPr name="TextBox 19" id="19"/>
          <p:cNvSpPr txBox="true"/>
          <p:nvPr/>
        </p:nvSpPr>
        <p:spPr>
          <a:xfrm rot="0">
            <a:off x="2141556" y="2697293"/>
            <a:ext cx="7362789" cy="866067"/>
          </a:xfrm>
          <a:prstGeom prst="rect">
            <a:avLst/>
          </a:prstGeom>
        </p:spPr>
        <p:txBody>
          <a:bodyPr anchor="t" rtlCol="false" tIns="0" lIns="0" bIns="0" rIns="0">
            <a:spAutoFit/>
          </a:bodyPr>
          <a:lstStyle/>
          <a:p>
            <a:pPr algn="l">
              <a:lnSpc>
                <a:spcPts val="7178"/>
              </a:lnSpc>
            </a:pPr>
            <a:r>
              <a:rPr lang="en-US" sz="5127" spc="-102" b="true">
                <a:solidFill>
                  <a:srgbClr val="191919"/>
                </a:solidFill>
                <a:latin typeface="Open Sauce Bold"/>
                <a:ea typeface="Open Sauce Bold"/>
                <a:cs typeface="Open Sauce Bold"/>
                <a:sym typeface="Open Sauce Bold"/>
              </a:rPr>
              <a:t>Goals</a:t>
            </a:r>
          </a:p>
        </p:txBody>
      </p:sp>
      <p:sp>
        <p:nvSpPr>
          <p:cNvPr name="TextBox 20" id="20"/>
          <p:cNvSpPr txBox="true"/>
          <p:nvPr/>
        </p:nvSpPr>
        <p:spPr>
          <a:xfrm rot="0">
            <a:off x="2222390" y="6643908"/>
            <a:ext cx="2738293" cy="768298"/>
          </a:xfrm>
          <a:prstGeom prst="rect">
            <a:avLst/>
          </a:prstGeom>
        </p:spPr>
        <p:txBody>
          <a:bodyPr anchor="t" rtlCol="false" tIns="0" lIns="0" bIns="0" rIns="0">
            <a:spAutoFit/>
          </a:bodyPr>
          <a:lstStyle/>
          <a:p>
            <a:pPr algn="ctr" marL="0" indent="0" lvl="0">
              <a:lnSpc>
                <a:spcPts val="3127"/>
              </a:lnSpc>
            </a:pPr>
            <a:r>
              <a:rPr lang="en-US" sz="2084">
                <a:solidFill>
                  <a:srgbClr val="343432"/>
                </a:solidFill>
                <a:latin typeface="Open Sauce"/>
                <a:ea typeface="Open Sauce"/>
                <a:cs typeface="Open Sauce"/>
                <a:sym typeface="Open Sauce"/>
              </a:rPr>
              <a:t> Choosing the best value for money.</a:t>
            </a:r>
          </a:p>
        </p:txBody>
      </p:sp>
      <p:sp>
        <p:nvSpPr>
          <p:cNvPr name="TextBox 21" id="21"/>
          <p:cNvSpPr txBox="true"/>
          <p:nvPr/>
        </p:nvSpPr>
        <p:spPr>
          <a:xfrm rot="0">
            <a:off x="2541872" y="5875776"/>
            <a:ext cx="2099327" cy="331294"/>
          </a:xfrm>
          <a:prstGeom prst="rect">
            <a:avLst/>
          </a:prstGeom>
        </p:spPr>
        <p:txBody>
          <a:bodyPr anchor="t" rtlCol="false" tIns="0" lIns="0" bIns="0" rIns="0">
            <a:spAutoFit/>
          </a:bodyPr>
          <a:lstStyle/>
          <a:p>
            <a:pPr algn="ctr" marL="0" indent="0" lvl="0">
              <a:lnSpc>
                <a:spcPts val="2662"/>
              </a:lnSpc>
              <a:spcBef>
                <a:spcPct val="0"/>
              </a:spcBef>
            </a:pPr>
            <a:r>
              <a:rPr lang="en-US" b="true" sz="2079">
                <a:solidFill>
                  <a:srgbClr val="343432"/>
                </a:solidFill>
                <a:latin typeface="Open Sauce Bold"/>
                <a:ea typeface="Open Sauce Bold"/>
                <a:cs typeface="Open Sauce Bold"/>
                <a:sym typeface="Open Sauce Bold"/>
              </a:rPr>
              <a:t>Cost efficiency</a:t>
            </a:r>
          </a:p>
        </p:txBody>
      </p:sp>
      <p:sp>
        <p:nvSpPr>
          <p:cNvPr name="TextBox 22" id="22"/>
          <p:cNvSpPr txBox="true"/>
          <p:nvPr/>
        </p:nvSpPr>
        <p:spPr>
          <a:xfrm rot="0">
            <a:off x="3122795" y="4419191"/>
            <a:ext cx="937482" cy="595909"/>
          </a:xfrm>
          <a:prstGeom prst="rect">
            <a:avLst/>
          </a:prstGeom>
        </p:spPr>
        <p:txBody>
          <a:bodyPr anchor="t" rtlCol="false" tIns="0" lIns="0" bIns="0" rIns="0">
            <a:spAutoFit/>
          </a:bodyPr>
          <a:lstStyle/>
          <a:p>
            <a:pPr algn="ctr" marL="0" indent="0" lvl="0">
              <a:lnSpc>
                <a:spcPts val="4895"/>
              </a:lnSpc>
              <a:spcBef>
                <a:spcPct val="0"/>
              </a:spcBef>
            </a:pPr>
            <a:r>
              <a:rPr lang="en-US" b="true" sz="3824">
                <a:solidFill>
                  <a:srgbClr val="F8F8F8"/>
                </a:solidFill>
                <a:latin typeface="Open Sauce Bold"/>
                <a:ea typeface="Open Sauce Bold"/>
                <a:cs typeface="Open Sauce Bold"/>
                <a:sym typeface="Open Sauce Bold"/>
              </a:rPr>
              <a:t>01</a:t>
            </a:r>
          </a:p>
        </p:txBody>
      </p:sp>
      <p:sp>
        <p:nvSpPr>
          <p:cNvPr name="TextBox 23" id="23"/>
          <p:cNvSpPr txBox="true"/>
          <p:nvPr/>
        </p:nvSpPr>
        <p:spPr>
          <a:xfrm rot="0">
            <a:off x="5733784" y="6643908"/>
            <a:ext cx="2738293" cy="1158823"/>
          </a:xfrm>
          <a:prstGeom prst="rect">
            <a:avLst/>
          </a:prstGeom>
        </p:spPr>
        <p:txBody>
          <a:bodyPr anchor="t" rtlCol="false" tIns="0" lIns="0" bIns="0" rIns="0">
            <a:spAutoFit/>
          </a:bodyPr>
          <a:lstStyle/>
          <a:p>
            <a:pPr algn="ctr" marL="0" indent="0" lvl="0">
              <a:lnSpc>
                <a:spcPts val="3127"/>
              </a:lnSpc>
            </a:pPr>
            <a:r>
              <a:rPr lang="en-US" sz="2084">
                <a:solidFill>
                  <a:srgbClr val="343432"/>
                </a:solidFill>
                <a:latin typeface="Open Sauce"/>
                <a:ea typeface="Open Sauce"/>
                <a:cs typeface="Open Sauce"/>
                <a:sym typeface="Open Sauce"/>
              </a:rPr>
              <a:t>Prioritize partners with high capacity and stability.</a:t>
            </a:r>
          </a:p>
        </p:txBody>
      </p:sp>
      <p:sp>
        <p:nvSpPr>
          <p:cNvPr name="TextBox 24" id="24"/>
          <p:cNvSpPr txBox="true"/>
          <p:nvPr/>
        </p:nvSpPr>
        <p:spPr>
          <a:xfrm rot="0">
            <a:off x="6074655" y="5897677"/>
            <a:ext cx="2099327" cy="331294"/>
          </a:xfrm>
          <a:prstGeom prst="rect">
            <a:avLst/>
          </a:prstGeom>
        </p:spPr>
        <p:txBody>
          <a:bodyPr anchor="t" rtlCol="false" tIns="0" lIns="0" bIns="0" rIns="0">
            <a:spAutoFit/>
          </a:bodyPr>
          <a:lstStyle/>
          <a:p>
            <a:pPr algn="ctr" marL="0" indent="0" lvl="0">
              <a:lnSpc>
                <a:spcPts val="2662"/>
              </a:lnSpc>
              <a:spcBef>
                <a:spcPct val="0"/>
              </a:spcBef>
            </a:pPr>
            <a:r>
              <a:rPr lang="en-US" b="true" sz="2079">
                <a:solidFill>
                  <a:srgbClr val="343432"/>
                </a:solidFill>
                <a:latin typeface="Open Sauce Bold"/>
                <a:ea typeface="Open Sauce Bold"/>
                <a:cs typeface="Open Sauce Bold"/>
                <a:sym typeface="Open Sauce Bold"/>
              </a:rPr>
              <a:t>Reliability</a:t>
            </a:r>
          </a:p>
        </p:txBody>
      </p:sp>
      <p:sp>
        <p:nvSpPr>
          <p:cNvPr name="TextBox 25" id="25"/>
          <p:cNvSpPr txBox="true"/>
          <p:nvPr/>
        </p:nvSpPr>
        <p:spPr>
          <a:xfrm rot="0">
            <a:off x="6634189" y="4419191"/>
            <a:ext cx="937482" cy="595909"/>
          </a:xfrm>
          <a:prstGeom prst="rect">
            <a:avLst/>
          </a:prstGeom>
        </p:spPr>
        <p:txBody>
          <a:bodyPr anchor="t" rtlCol="false" tIns="0" lIns="0" bIns="0" rIns="0">
            <a:spAutoFit/>
          </a:bodyPr>
          <a:lstStyle/>
          <a:p>
            <a:pPr algn="ctr" marL="0" indent="0" lvl="0">
              <a:lnSpc>
                <a:spcPts val="4895"/>
              </a:lnSpc>
              <a:spcBef>
                <a:spcPct val="0"/>
              </a:spcBef>
            </a:pPr>
            <a:r>
              <a:rPr lang="en-US" b="true" sz="3824">
                <a:solidFill>
                  <a:srgbClr val="F8F8F8"/>
                </a:solidFill>
                <a:latin typeface="Open Sauce Bold"/>
                <a:ea typeface="Open Sauce Bold"/>
                <a:cs typeface="Open Sauce Bold"/>
                <a:sym typeface="Open Sauce Bold"/>
              </a:rPr>
              <a:t>02</a:t>
            </a:r>
          </a:p>
        </p:txBody>
      </p:sp>
      <p:sp>
        <p:nvSpPr>
          <p:cNvPr name="TextBox 26" id="26"/>
          <p:cNvSpPr txBox="true"/>
          <p:nvPr/>
        </p:nvSpPr>
        <p:spPr>
          <a:xfrm rot="0">
            <a:off x="9243178" y="6643908"/>
            <a:ext cx="2738293" cy="1158823"/>
          </a:xfrm>
          <a:prstGeom prst="rect">
            <a:avLst/>
          </a:prstGeom>
        </p:spPr>
        <p:txBody>
          <a:bodyPr anchor="t" rtlCol="false" tIns="0" lIns="0" bIns="0" rIns="0">
            <a:spAutoFit/>
          </a:bodyPr>
          <a:lstStyle/>
          <a:p>
            <a:pPr algn="ctr" marL="0" indent="0" lvl="0">
              <a:lnSpc>
                <a:spcPts val="3127"/>
              </a:lnSpc>
            </a:pPr>
            <a:r>
              <a:rPr lang="en-US" sz="2084">
                <a:solidFill>
                  <a:srgbClr val="343432"/>
                </a:solidFill>
                <a:latin typeface="Open Sauce"/>
                <a:ea typeface="Open Sauce"/>
                <a:cs typeface="Open Sauce"/>
                <a:sym typeface="Open Sauce"/>
              </a:rPr>
              <a:t>Respond to variations in demand and production.</a:t>
            </a:r>
          </a:p>
        </p:txBody>
      </p:sp>
      <p:sp>
        <p:nvSpPr>
          <p:cNvPr name="TextBox 27" id="27"/>
          <p:cNvSpPr txBox="true"/>
          <p:nvPr/>
        </p:nvSpPr>
        <p:spPr>
          <a:xfrm rot="0">
            <a:off x="9562661" y="5897677"/>
            <a:ext cx="2099327" cy="331294"/>
          </a:xfrm>
          <a:prstGeom prst="rect">
            <a:avLst/>
          </a:prstGeom>
        </p:spPr>
        <p:txBody>
          <a:bodyPr anchor="t" rtlCol="false" tIns="0" lIns="0" bIns="0" rIns="0">
            <a:spAutoFit/>
          </a:bodyPr>
          <a:lstStyle/>
          <a:p>
            <a:pPr algn="ctr" marL="0" indent="0" lvl="0">
              <a:lnSpc>
                <a:spcPts val="2662"/>
              </a:lnSpc>
              <a:spcBef>
                <a:spcPct val="0"/>
              </a:spcBef>
            </a:pPr>
            <a:r>
              <a:rPr lang="en-US" b="true" sz="2079">
                <a:solidFill>
                  <a:srgbClr val="343432"/>
                </a:solidFill>
                <a:latin typeface="Open Sauce Bold"/>
                <a:ea typeface="Open Sauce Bold"/>
                <a:cs typeface="Open Sauce Bold"/>
                <a:sym typeface="Open Sauce Bold"/>
              </a:rPr>
              <a:t>Adaptability</a:t>
            </a:r>
          </a:p>
        </p:txBody>
      </p:sp>
      <p:sp>
        <p:nvSpPr>
          <p:cNvPr name="TextBox 28" id="28"/>
          <p:cNvSpPr txBox="true"/>
          <p:nvPr/>
        </p:nvSpPr>
        <p:spPr>
          <a:xfrm rot="0">
            <a:off x="10143583" y="4419191"/>
            <a:ext cx="937482" cy="595909"/>
          </a:xfrm>
          <a:prstGeom prst="rect">
            <a:avLst/>
          </a:prstGeom>
        </p:spPr>
        <p:txBody>
          <a:bodyPr anchor="t" rtlCol="false" tIns="0" lIns="0" bIns="0" rIns="0">
            <a:spAutoFit/>
          </a:bodyPr>
          <a:lstStyle/>
          <a:p>
            <a:pPr algn="ctr" marL="0" indent="0" lvl="0">
              <a:lnSpc>
                <a:spcPts val="4895"/>
              </a:lnSpc>
              <a:spcBef>
                <a:spcPct val="0"/>
              </a:spcBef>
            </a:pPr>
            <a:r>
              <a:rPr lang="en-US" b="true" sz="3824">
                <a:solidFill>
                  <a:srgbClr val="F8F8F8"/>
                </a:solidFill>
                <a:latin typeface="Open Sauce Bold"/>
                <a:ea typeface="Open Sauce Bold"/>
                <a:cs typeface="Open Sauce Bold"/>
                <a:sym typeface="Open Sauce Bold"/>
              </a:rPr>
              <a:t>03</a:t>
            </a:r>
          </a:p>
        </p:txBody>
      </p:sp>
      <p:sp>
        <p:nvSpPr>
          <p:cNvPr name="TextBox 29" id="29"/>
          <p:cNvSpPr txBox="true"/>
          <p:nvPr/>
        </p:nvSpPr>
        <p:spPr>
          <a:xfrm rot="0">
            <a:off x="12751359" y="5908422"/>
            <a:ext cx="2773351" cy="3339347"/>
          </a:xfrm>
          <a:prstGeom prst="rect">
            <a:avLst/>
          </a:prstGeom>
        </p:spPr>
        <p:txBody>
          <a:bodyPr anchor="t" rtlCol="false" tIns="0" lIns="0" bIns="0" rIns="0">
            <a:spAutoFit/>
          </a:bodyPr>
          <a:lstStyle/>
          <a:p>
            <a:pPr algn="l" marL="346108" indent="-173054" lvl="1">
              <a:lnSpc>
                <a:spcPts val="2404"/>
              </a:lnSpc>
              <a:buFont typeface="Arial"/>
              <a:buChar char="•"/>
            </a:pPr>
            <a:r>
              <a:rPr lang="en-US" b="true" sz="1603">
                <a:solidFill>
                  <a:srgbClr val="343432"/>
                </a:solidFill>
                <a:latin typeface="Open Sauce Bold"/>
                <a:ea typeface="Open Sauce Bold"/>
                <a:cs typeface="Open Sauce Bold"/>
                <a:sym typeface="Open Sauce Bold"/>
              </a:rPr>
              <a:t>Prosumer</a:t>
            </a:r>
            <a:r>
              <a:rPr lang="en-US" sz="1603">
                <a:solidFill>
                  <a:srgbClr val="343432"/>
                </a:solidFill>
                <a:latin typeface="Open Sauce"/>
                <a:ea typeface="Open Sauce"/>
                <a:cs typeface="Open Sauce"/>
                <a:sym typeface="Open Sauce"/>
              </a:rPr>
              <a:t>: Energy providers with variable prices and reliability.</a:t>
            </a:r>
          </a:p>
          <a:p>
            <a:pPr algn="l" marL="346108" indent="-173054" lvl="1">
              <a:lnSpc>
                <a:spcPts val="2404"/>
              </a:lnSpc>
              <a:buFont typeface="Arial"/>
              <a:buChar char="•"/>
            </a:pPr>
            <a:r>
              <a:rPr lang="en-US" b="true" sz="1603">
                <a:solidFill>
                  <a:srgbClr val="343432"/>
                </a:solidFill>
                <a:latin typeface="Open Sauce Bold"/>
                <a:ea typeface="Open Sauce Bold"/>
                <a:cs typeface="Open Sauce Bold"/>
                <a:sym typeface="Open Sauce Bold"/>
              </a:rPr>
              <a:t>Consumer</a:t>
            </a:r>
            <a:r>
              <a:rPr lang="en-US" sz="1603">
                <a:solidFill>
                  <a:srgbClr val="343432"/>
                </a:solidFill>
                <a:latin typeface="Open Sauce"/>
                <a:ea typeface="Open Sauce"/>
                <a:cs typeface="Open Sauce"/>
                <a:sym typeface="Open Sauce"/>
              </a:rPr>
              <a:t>: Entities purchasing energy to meet their loads.</a:t>
            </a:r>
          </a:p>
          <a:p>
            <a:pPr algn="l" marL="346108" indent="-173054" lvl="1">
              <a:lnSpc>
                <a:spcPts val="2404"/>
              </a:lnSpc>
              <a:buFont typeface="Arial"/>
              <a:buChar char="•"/>
            </a:pPr>
            <a:r>
              <a:rPr lang="en-US" b="true" sz="1603">
                <a:solidFill>
                  <a:srgbClr val="343432"/>
                </a:solidFill>
                <a:latin typeface="Open Sauce Bold"/>
                <a:ea typeface="Open Sauce Bold"/>
                <a:cs typeface="Open Sauce Bold"/>
                <a:sym typeface="Open Sauce Bold"/>
              </a:rPr>
              <a:t>Load Curve</a:t>
            </a:r>
            <a:r>
              <a:rPr lang="en-US" sz="1603">
                <a:solidFill>
                  <a:srgbClr val="343432"/>
                </a:solidFill>
                <a:latin typeface="Open Sauce"/>
                <a:ea typeface="Open Sauce"/>
                <a:cs typeface="Open Sauce"/>
                <a:sym typeface="Open Sauce"/>
              </a:rPr>
              <a:t>: Energy demand at a given time.</a:t>
            </a:r>
          </a:p>
          <a:p>
            <a:pPr algn="l" marL="346108" indent="-173054" lvl="1">
              <a:lnSpc>
                <a:spcPts val="2404"/>
              </a:lnSpc>
              <a:buFont typeface="Arial"/>
              <a:buChar char="•"/>
            </a:pPr>
            <a:r>
              <a:rPr lang="en-US" b="true" sz="1603">
                <a:solidFill>
                  <a:srgbClr val="343432"/>
                </a:solidFill>
                <a:latin typeface="Open Sauce Bold"/>
                <a:ea typeface="Open Sauce Bold"/>
                <a:cs typeface="Open Sauce Bold"/>
                <a:sym typeface="Open Sauce Bold"/>
              </a:rPr>
              <a:t>Production Curve</a:t>
            </a:r>
            <a:r>
              <a:rPr lang="en-US" sz="1603">
                <a:solidFill>
                  <a:srgbClr val="343432"/>
                </a:solidFill>
                <a:latin typeface="Open Sauce"/>
                <a:ea typeface="Open Sauce"/>
                <a:cs typeface="Open Sauce"/>
                <a:sym typeface="Open Sauce"/>
              </a:rPr>
              <a:t>: Energy generated for distribution.</a:t>
            </a:r>
          </a:p>
        </p:txBody>
      </p:sp>
      <p:sp>
        <p:nvSpPr>
          <p:cNvPr name="TextBox 30" id="30"/>
          <p:cNvSpPr txBox="true"/>
          <p:nvPr/>
        </p:nvSpPr>
        <p:spPr>
          <a:xfrm rot="0">
            <a:off x="13072917" y="5267241"/>
            <a:ext cx="2099327" cy="627585"/>
          </a:xfrm>
          <a:prstGeom prst="rect">
            <a:avLst/>
          </a:prstGeom>
        </p:spPr>
        <p:txBody>
          <a:bodyPr anchor="t" rtlCol="false" tIns="0" lIns="0" bIns="0" rIns="0">
            <a:spAutoFit/>
          </a:bodyPr>
          <a:lstStyle/>
          <a:p>
            <a:pPr algn="ctr" marL="0" indent="0" lvl="0">
              <a:lnSpc>
                <a:spcPts val="2534"/>
              </a:lnSpc>
              <a:spcBef>
                <a:spcPct val="0"/>
              </a:spcBef>
            </a:pPr>
            <a:r>
              <a:rPr lang="en-US" b="true" sz="1979">
                <a:solidFill>
                  <a:srgbClr val="343432"/>
                </a:solidFill>
                <a:latin typeface="Open Sauce Bold"/>
                <a:ea typeface="Open Sauce Bold"/>
                <a:cs typeface="Open Sauce Bold"/>
                <a:sym typeface="Open Sauce Bold"/>
              </a:rPr>
              <a:t>Key Components</a:t>
            </a:r>
          </a:p>
        </p:txBody>
      </p:sp>
      <p:sp>
        <p:nvSpPr>
          <p:cNvPr name="TextBox 31" id="31"/>
          <p:cNvSpPr txBox="true"/>
          <p:nvPr/>
        </p:nvSpPr>
        <p:spPr>
          <a:xfrm rot="0">
            <a:off x="13654978" y="4419191"/>
            <a:ext cx="937482" cy="595909"/>
          </a:xfrm>
          <a:prstGeom prst="rect">
            <a:avLst/>
          </a:prstGeom>
        </p:spPr>
        <p:txBody>
          <a:bodyPr anchor="t" rtlCol="false" tIns="0" lIns="0" bIns="0" rIns="0">
            <a:spAutoFit/>
          </a:bodyPr>
          <a:lstStyle/>
          <a:p>
            <a:pPr algn="ctr" marL="0" indent="0" lvl="0">
              <a:lnSpc>
                <a:spcPts val="4895"/>
              </a:lnSpc>
              <a:spcBef>
                <a:spcPct val="0"/>
              </a:spcBef>
            </a:pPr>
            <a:r>
              <a:rPr lang="en-US" b="true" sz="3824">
                <a:solidFill>
                  <a:srgbClr val="F8F8F8"/>
                </a:solidFill>
                <a:latin typeface="Open Sauce Bold"/>
                <a:ea typeface="Open Sauce Bold"/>
                <a:cs typeface="Open Sauce Bold"/>
                <a:sym typeface="Open Sauce Bold"/>
              </a:rPr>
              <a:t>04</a:t>
            </a:r>
          </a:p>
        </p:txBody>
      </p:sp>
      <p:sp>
        <p:nvSpPr>
          <p:cNvPr name="TextBox 32" id="32"/>
          <p:cNvSpPr txBox="true"/>
          <p:nvPr/>
        </p:nvSpPr>
        <p:spPr>
          <a:xfrm rot="0">
            <a:off x="2141556" y="3722876"/>
            <a:ext cx="10978413" cy="376556"/>
          </a:xfrm>
          <a:prstGeom prst="rect">
            <a:avLst/>
          </a:prstGeom>
        </p:spPr>
        <p:txBody>
          <a:bodyPr anchor="t" rtlCol="false" tIns="0" lIns="0" bIns="0" rIns="0">
            <a:spAutoFit/>
          </a:bodyPr>
          <a:lstStyle/>
          <a:p>
            <a:pPr algn="l" marL="0" indent="0" lvl="0">
              <a:lnSpc>
                <a:spcPts val="3253"/>
              </a:lnSpc>
            </a:pPr>
            <a:r>
              <a:rPr lang="en-US" sz="2169">
                <a:solidFill>
                  <a:srgbClr val="343432"/>
                </a:solidFill>
                <a:latin typeface="Open Sauce"/>
                <a:ea typeface="Open Sauce"/>
                <a:cs typeface="Open Sauce"/>
                <a:sym typeface="Open Sauce"/>
              </a:rPr>
              <a:t>Optimize energy distribution between producers and consumers, ensuring:</a:t>
            </a:r>
          </a:p>
        </p:txBody>
      </p:sp>
      <p:sp>
        <p:nvSpPr>
          <p:cNvPr name="Freeform 33" id="33"/>
          <p:cNvSpPr/>
          <p:nvPr/>
        </p:nvSpPr>
        <p:spPr>
          <a:xfrm flipH="false" flipV="false" rot="-10800000">
            <a:off x="-572745" y="-4514329"/>
            <a:ext cx="3695540" cy="7418054"/>
          </a:xfrm>
          <a:custGeom>
            <a:avLst/>
            <a:gdLst/>
            <a:ahLst/>
            <a:cxnLst/>
            <a:rect r="r" b="b" t="t" l="l"/>
            <a:pathLst>
              <a:path h="7418054" w="3695540">
                <a:moveTo>
                  <a:pt x="0" y="0"/>
                </a:moveTo>
                <a:lnTo>
                  <a:pt x="3695540" y="0"/>
                </a:lnTo>
                <a:lnTo>
                  <a:pt x="3695540" y="7418055"/>
                </a:lnTo>
                <a:lnTo>
                  <a:pt x="0" y="74180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grpSp>
        <p:nvGrpSpPr>
          <p:cNvPr name="Group 34" id="34"/>
          <p:cNvGrpSpPr/>
          <p:nvPr/>
        </p:nvGrpSpPr>
        <p:grpSpPr>
          <a:xfrm rot="0">
            <a:off x="2049727" y="1028700"/>
            <a:ext cx="7548217" cy="1535243"/>
            <a:chOff x="0" y="0"/>
            <a:chExt cx="2258681" cy="459397"/>
          </a:xfrm>
        </p:grpSpPr>
        <p:sp>
          <p:nvSpPr>
            <p:cNvPr name="Freeform 35" id="35"/>
            <p:cNvSpPr/>
            <p:nvPr/>
          </p:nvSpPr>
          <p:spPr>
            <a:xfrm flipH="false" flipV="false" rot="0">
              <a:off x="0" y="0"/>
              <a:ext cx="2258682" cy="459397"/>
            </a:xfrm>
            <a:custGeom>
              <a:avLst/>
              <a:gdLst/>
              <a:ahLst/>
              <a:cxnLst/>
              <a:rect r="r" b="b" t="t" l="l"/>
              <a:pathLst>
                <a:path h="459397" w="2258682">
                  <a:moveTo>
                    <a:pt x="42052" y="0"/>
                  </a:moveTo>
                  <a:lnTo>
                    <a:pt x="2216629" y="0"/>
                  </a:lnTo>
                  <a:cubicBezTo>
                    <a:pt x="2227782" y="0"/>
                    <a:pt x="2238478" y="4430"/>
                    <a:pt x="2246365" y="12317"/>
                  </a:cubicBezTo>
                  <a:cubicBezTo>
                    <a:pt x="2254251" y="20203"/>
                    <a:pt x="2258682" y="30899"/>
                    <a:pt x="2258682" y="42052"/>
                  </a:cubicBezTo>
                  <a:lnTo>
                    <a:pt x="2258682" y="417344"/>
                  </a:lnTo>
                  <a:cubicBezTo>
                    <a:pt x="2258682" y="440569"/>
                    <a:pt x="2239854" y="459397"/>
                    <a:pt x="2216629" y="459397"/>
                  </a:cubicBezTo>
                  <a:lnTo>
                    <a:pt x="42052" y="459397"/>
                  </a:lnTo>
                  <a:cubicBezTo>
                    <a:pt x="18827" y="459397"/>
                    <a:pt x="0" y="440569"/>
                    <a:pt x="0" y="417344"/>
                  </a:cubicBezTo>
                  <a:lnTo>
                    <a:pt x="0" y="42052"/>
                  </a:lnTo>
                  <a:cubicBezTo>
                    <a:pt x="0" y="18827"/>
                    <a:pt x="18827" y="0"/>
                    <a:pt x="42052" y="0"/>
                  </a:cubicBezTo>
                  <a:close/>
                </a:path>
              </a:pathLst>
            </a:custGeom>
            <a:solidFill>
              <a:srgbClr val="106861"/>
            </a:solidFill>
            <a:ln w="66675" cap="rnd">
              <a:solidFill>
                <a:srgbClr val="FFFFFF"/>
              </a:solidFill>
              <a:prstDash val="solid"/>
              <a:round/>
            </a:ln>
          </p:spPr>
        </p:sp>
        <p:sp>
          <p:nvSpPr>
            <p:cNvPr name="TextBox 36" id="36"/>
            <p:cNvSpPr txBox="true"/>
            <p:nvPr/>
          </p:nvSpPr>
          <p:spPr>
            <a:xfrm>
              <a:off x="0" y="-28575"/>
              <a:ext cx="2258681" cy="487972"/>
            </a:xfrm>
            <a:prstGeom prst="rect">
              <a:avLst/>
            </a:prstGeom>
          </p:spPr>
          <p:txBody>
            <a:bodyPr anchor="ctr" rtlCol="false" tIns="50800" lIns="50800" bIns="50800" rIns="50800"/>
            <a:lstStyle/>
            <a:p>
              <a:pPr algn="ctr" marL="0" indent="0" lvl="0">
                <a:lnSpc>
                  <a:spcPts val="2484"/>
                </a:lnSpc>
                <a:spcBef>
                  <a:spcPct val="0"/>
                </a:spcBef>
              </a:pPr>
            </a:p>
          </p:txBody>
        </p:sp>
      </p:grpSp>
      <p:sp>
        <p:nvSpPr>
          <p:cNvPr name="TextBox 37" id="37"/>
          <p:cNvSpPr txBox="true"/>
          <p:nvPr/>
        </p:nvSpPr>
        <p:spPr>
          <a:xfrm rot="0">
            <a:off x="2437604" y="1291306"/>
            <a:ext cx="6772464" cy="914781"/>
          </a:xfrm>
          <a:prstGeom prst="rect">
            <a:avLst/>
          </a:prstGeom>
        </p:spPr>
        <p:txBody>
          <a:bodyPr anchor="t" rtlCol="false" tIns="0" lIns="0" bIns="0" rIns="0">
            <a:spAutoFit/>
          </a:bodyPr>
          <a:lstStyle/>
          <a:p>
            <a:pPr algn="ctr">
              <a:lnSpc>
                <a:spcPts val="7452"/>
              </a:lnSpc>
              <a:spcBef>
                <a:spcPct val="0"/>
              </a:spcBef>
            </a:pPr>
            <a:r>
              <a:rPr lang="en-US" b="true" sz="5400">
                <a:solidFill>
                  <a:srgbClr val="FFFFFF"/>
                </a:solidFill>
                <a:latin typeface="Open Sauce Bold"/>
                <a:ea typeface="Open Sauce Bold"/>
                <a:cs typeface="Open Sauce Bold"/>
                <a:sym typeface="Open Sauce Bold"/>
              </a:rPr>
              <a:t>Trading Strategy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51030"/>
            <a:chOff x="0" y="0"/>
            <a:chExt cx="4816593" cy="2699860"/>
          </a:xfrm>
        </p:grpSpPr>
        <p:sp>
          <p:nvSpPr>
            <p:cNvPr name="Freeform 3" id="3"/>
            <p:cNvSpPr/>
            <p:nvPr/>
          </p:nvSpPr>
          <p:spPr>
            <a:xfrm flipH="false" flipV="false" rot="0">
              <a:off x="0" y="0"/>
              <a:ext cx="4816592" cy="2699860"/>
            </a:xfrm>
            <a:custGeom>
              <a:avLst/>
              <a:gdLst/>
              <a:ahLst/>
              <a:cxnLst/>
              <a:rect r="r" b="b" t="t" l="l"/>
              <a:pathLst>
                <a:path h="2699860" w="4816592">
                  <a:moveTo>
                    <a:pt x="0" y="0"/>
                  </a:moveTo>
                  <a:lnTo>
                    <a:pt x="4816592" y="0"/>
                  </a:lnTo>
                  <a:lnTo>
                    <a:pt x="4816592" y="2699860"/>
                  </a:lnTo>
                  <a:lnTo>
                    <a:pt x="0" y="2699860"/>
                  </a:lnTo>
                  <a:close/>
                </a:path>
              </a:pathLst>
            </a:custGeom>
            <a:solidFill>
              <a:srgbClr val="000000">
                <a:alpha val="0"/>
              </a:srgbClr>
            </a:solidFill>
            <a:ln w="381000" cap="sq">
              <a:solidFill>
                <a:srgbClr val="106861"/>
              </a:solidFill>
              <a:prstDash val="solid"/>
              <a:miter/>
            </a:ln>
          </p:spPr>
        </p:sp>
        <p:sp>
          <p:nvSpPr>
            <p:cNvPr name="TextBox 4" id="4"/>
            <p:cNvSpPr txBox="true"/>
            <p:nvPr/>
          </p:nvSpPr>
          <p:spPr>
            <a:xfrm>
              <a:off x="0" y="-38100"/>
              <a:ext cx="4816593" cy="2737960"/>
            </a:xfrm>
            <a:prstGeom prst="rect">
              <a:avLst/>
            </a:prstGeom>
          </p:spPr>
          <p:txBody>
            <a:bodyPr anchor="ctr" rtlCol="false" tIns="50800" lIns="50800" bIns="50800" rIns="50800"/>
            <a:lstStyle/>
            <a:p>
              <a:pPr algn="ctr">
                <a:lnSpc>
                  <a:spcPts val="3035"/>
                </a:lnSpc>
              </a:pPr>
            </a:p>
          </p:txBody>
        </p:sp>
      </p:grpSp>
      <p:sp>
        <p:nvSpPr>
          <p:cNvPr name="Freeform 5" id="5"/>
          <p:cNvSpPr/>
          <p:nvPr/>
        </p:nvSpPr>
        <p:spPr>
          <a:xfrm flipH="false" flipV="false" rot="0">
            <a:off x="11854655" y="5107937"/>
            <a:ext cx="5095182" cy="4529877"/>
          </a:xfrm>
          <a:custGeom>
            <a:avLst/>
            <a:gdLst/>
            <a:ahLst/>
            <a:cxnLst/>
            <a:rect r="r" b="b" t="t" l="l"/>
            <a:pathLst>
              <a:path h="4529877" w="5095182">
                <a:moveTo>
                  <a:pt x="0" y="0"/>
                </a:moveTo>
                <a:lnTo>
                  <a:pt x="5095182" y="0"/>
                </a:lnTo>
                <a:lnTo>
                  <a:pt x="5095182" y="4529877"/>
                </a:lnTo>
                <a:lnTo>
                  <a:pt x="0" y="4529877"/>
                </a:lnTo>
                <a:lnTo>
                  <a:pt x="0" y="0"/>
                </a:lnTo>
                <a:close/>
              </a:path>
            </a:pathLst>
          </a:custGeom>
          <a:blipFill>
            <a:blip r:embed="rId2"/>
            <a:stretch>
              <a:fillRect l="0" t="0" r="0" b="0"/>
            </a:stretch>
          </a:blipFill>
        </p:spPr>
      </p:sp>
      <p:sp>
        <p:nvSpPr>
          <p:cNvPr name="Freeform 6" id="6"/>
          <p:cNvSpPr/>
          <p:nvPr/>
        </p:nvSpPr>
        <p:spPr>
          <a:xfrm flipH="false" flipV="false" rot="0">
            <a:off x="2432197" y="5351018"/>
            <a:ext cx="3284241" cy="589479"/>
          </a:xfrm>
          <a:custGeom>
            <a:avLst/>
            <a:gdLst/>
            <a:ahLst/>
            <a:cxnLst/>
            <a:rect r="r" b="b" t="t" l="l"/>
            <a:pathLst>
              <a:path h="589479" w="3284241">
                <a:moveTo>
                  <a:pt x="0" y="0"/>
                </a:moveTo>
                <a:lnTo>
                  <a:pt x="3284241" y="0"/>
                </a:lnTo>
                <a:lnTo>
                  <a:pt x="3284241" y="589479"/>
                </a:lnTo>
                <a:lnTo>
                  <a:pt x="0" y="589479"/>
                </a:lnTo>
                <a:lnTo>
                  <a:pt x="0" y="0"/>
                </a:lnTo>
                <a:close/>
              </a:path>
            </a:pathLst>
          </a:custGeom>
          <a:blipFill>
            <a:blip r:embed="rId3"/>
            <a:stretch>
              <a:fillRect l="0" t="0" r="0" b="0"/>
            </a:stretch>
          </a:blipFill>
        </p:spPr>
      </p:sp>
      <p:sp>
        <p:nvSpPr>
          <p:cNvPr name="Freeform 7" id="7"/>
          <p:cNvSpPr/>
          <p:nvPr/>
        </p:nvSpPr>
        <p:spPr>
          <a:xfrm flipH="false" flipV="false" rot="0">
            <a:off x="11079357" y="777018"/>
            <a:ext cx="6313233" cy="3682719"/>
          </a:xfrm>
          <a:custGeom>
            <a:avLst/>
            <a:gdLst/>
            <a:ahLst/>
            <a:cxnLst/>
            <a:rect r="r" b="b" t="t" l="l"/>
            <a:pathLst>
              <a:path h="3682719" w="6313233">
                <a:moveTo>
                  <a:pt x="0" y="0"/>
                </a:moveTo>
                <a:lnTo>
                  <a:pt x="6313233" y="0"/>
                </a:lnTo>
                <a:lnTo>
                  <a:pt x="6313233" y="3682719"/>
                </a:lnTo>
                <a:lnTo>
                  <a:pt x="0" y="3682719"/>
                </a:lnTo>
                <a:lnTo>
                  <a:pt x="0" y="0"/>
                </a:lnTo>
                <a:close/>
              </a:path>
            </a:pathLst>
          </a:custGeom>
          <a:blipFill>
            <a:blip r:embed="rId4"/>
            <a:stretch>
              <a:fillRect l="0" t="0" r="0" b="0"/>
            </a:stretch>
          </a:blipFill>
        </p:spPr>
      </p:sp>
      <p:sp>
        <p:nvSpPr>
          <p:cNvPr name="TextBox 8" id="8"/>
          <p:cNvSpPr txBox="true"/>
          <p:nvPr/>
        </p:nvSpPr>
        <p:spPr>
          <a:xfrm rot="0">
            <a:off x="1440437" y="996165"/>
            <a:ext cx="5804516" cy="795212"/>
          </a:xfrm>
          <a:prstGeom prst="rect">
            <a:avLst/>
          </a:prstGeom>
        </p:spPr>
        <p:txBody>
          <a:bodyPr anchor="t" rtlCol="false" tIns="0" lIns="0" bIns="0" rIns="0">
            <a:spAutoFit/>
          </a:bodyPr>
          <a:lstStyle/>
          <a:p>
            <a:pPr algn="l" marL="0" indent="0" lvl="0">
              <a:lnSpc>
                <a:spcPts val="6569"/>
              </a:lnSpc>
              <a:spcBef>
                <a:spcPct val="0"/>
              </a:spcBef>
            </a:pPr>
            <a:r>
              <a:rPr lang="en-US" b="true" sz="4692" spc="-93">
                <a:solidFill>
                  <a:srgbClr val="191919"/>
                </a:solidFill>
                <a:latin typeface="Open Sauce Bold"/>
                <a:ea typeface="Open Sauce Bold"/>
                <a:cs typeface="Open Sauce Bold"/>
                <a:sym typeface="Open Sauce Bold"/>
              </a:rPr>
              <a:t>Strategy</a:t>
            </a:r>
          </a:p>
        </p:txBody>
      </p:sp>
      <p:sp>
        <p:nvSpPr>
          <p:cNvPr name="TextBox 9" id="9"/>
          <p:cNvSpPr txBox="true"/>
          <p:nvPr/>
        </p:nvSpPr>
        <p:spPr>
          <a:xfrm rot="0">
            <a:off x="1440437" y="2321850"/>
            <a:ext cx="4276000" cy="480399"/>
          </a:xfrm>
          <a:prstGeom prst="rect">
            <a:avLst/>
          </a:prstGeom>
        </p:spPr>
        <p:txBody>
          <a:bodyPr anchor="t" rtlCol="false" tIns="0" lIns="0" bIns="0" rIns="0">
            <a:spAutoFit/>
          </a:bodyPr>
          <a:lstStyle/>
          <a:p>
            <a:pPr algn="l" marL="0" indent="0" lvl="0">
              <a:lnSpc>
                <a:spcPts val="3971"/>
              </a:lnSpc>
              <a:spcBef>
                <a:spcPct val="0"/>
              </a:spcBef>
            </a:pPr>
            <a:r>
              <a:rPr lang="en-US" b="true" sz="2836" spc="-56">
                <a:solidFill>
                  <a:srgbClr val="106861"/>
                </a:solidFill>
                <a:latin typeface="Open Sauce Bold"/>
                <a:ea typeface="Open Sauce Bold"/>
                <a:cs typeface="Open Sauce Bold"/>
                <a:sym typeface="Open Sauce Bold"/>
              </a:rPr>
              <a:t>Load Curve Distribution</a:t>
            </a:r>
          </a:p>
        </p:txBody>
      </p:sp>
      <p:sp>
        <p:nvSpPr>
          <p:cNvPr name="TextBox 10" id="10"/>
          <p:cNvSpPr txBox="true"/>
          <p:nvPr/>
        </p:nvSpPr>
        <p:spPr>
          <a:xfrm rot="0">
            <a:off x="1440437" y="2792051"/>
            <a:ext cx="9404725" cy="936619"/>
          </a:xfrm>
          <a:prstGeom prst="rect">
            <a:avLst/>
          </a:prstGeom>
        </p:spPr>
        <p:txBody>
          <a:bodyPr anchor="t" rtlCol="false" tIns="0" lIns="0" bIns="0" rIns="0">
            <a:spAutoFit/>
          </a:bodyPr>
          <a:lstStyle/>
          <a:p>
            <a:pPr algn="l" marL="0" indent="0" lvl="0">
              <a:lnSpc>
                <a:spcPts val="2500"/>
              </a:lnSpc>
            </a:pPr>
            <a:r>
              <a:rPr lang="en-US" sz="1666">
                <a:solidFill>
                  <a:srgbClr val="343432"/>
                </a:solidFill>
                <a:latin typeface="Open Sauce"/>
                <a:ea typeface="Open Sauce"/>
                <a:cs typeface="Open Sauce"/>
                <a:sym typeface="Open Sauce"/>
              </a:rPr>
              <a:t>The total load curve is distributed among partners and consumers. The division is made in a random way suing the Dirichlet Distribution. It is, then, Normalized to ensure consistency with the total load.</a:t>
            </a:r>
          </a:p>
        </p:txBody>
      </p:sp>
      <p:sp>
        <p:nvSpPr>
          <p:cNvPr name="TextBox 11" id="11"/>
          <p:cNvSpPr txBox="true"/>
          <p:nvPr/>
        </p:nvSpPr>
        <p:spPr>
          <a:xfrm rot="0">
            <a:off x="1440437" y="4226988"/>
            <a:ext cx="4493466" cy="480399"/>
          </a:xfrm>
          <a:prstGeom prst="rect">
            <a:avLst/>
          </a:prstGeom>
        </p:spPr>
        <p:txBody>
          <a:bodyPr anchor="t" rtlCol="false" tIns="0" lIns="0" bIns="0" rIns="0">
            <a:spAutoFit/>
          </a:bodyPr>
          <a:lstStyle/>
          <a:p>
            <a:pPr algn="l" marL="0" indent="0" lvl="0">
              <a:lnSpc>
                <a:spcPts val="3971"/>
              </a:lnSpc>
              <a:spcBef>
                <a:spcPct val="0"/>
              </a:spcBef>
            </a:pPr>
            <a:r>
              <a:rPr lang="en-US" b="true" sz="2836" spc="-56">
                <a:solidFill>
                  <a:srgbClr val="106861"/>
                </a:solidFill>
                <a:latin typeface="Open Sauce Bold"/>
                <a:ea typeface="Open Sauce Bold"/>
                <a:cs typeface="Open Sauce Bold"/>
                <a:sym typeface="Open Sauce Bold"/>
              </a:rPr>
              <a:t>Best Partner</a:t>
            </a:r>
          </a:p>
        </p:txBody>
      </p:sp>
      <p:sp>
        <p:nvSpPr>
          <p:cNvPr name="TextBox 12" id="12"/>
          <p:cNvSpPr txBox="true"/>
          <p:nvPr/>
        </p:nvSpPr>
        <p:spPr>
          <a:xfrm rot="0">
            <a:off x="1440437" y="4775894"/>
            <a:ext cx="9404725" cy="332044"/>
          </a:xfrm>
          <a:prstGeom prst="rect">
            <a:avLst/>
          </a:prstGeom>
        </p:spPr>
        <p:txBody>
          <a:bodyPr anchor="t" rtlCol="false" tIns="0" lIns="0" bIns="0" rIns="0">
            <a:spAutoFit/>
          </a:bodyPr>
          <a:lstStyle/>
          <a:p>
            <a:pPr algn="l" marL="0" indent="0" lvl="0">
              <a:lnSpc>
                <a:spcPts val="2800"/>
              </a:lnSpc>
            </a:pPr>
            <a:r>
              <a:rPr lang="en-US" sz="1866">
                <a:solidFill>
                  <a:srgbClr val="343432"/>
                </a:solidFill>
                <a:latin typeface="Open Sauce"/>
                <a:ea typeface="Open Sauce"/>
                <a:cs typeface="Open Sauce"/>
                <a:sym typeface="Open Sauce"/>
              </a:rPr>
              <a:t>Selection based on the score and the one with the lowest score is selected</a:t>
            </a:r>
          </a:p>
        </p:txBody>
      </p:sp>
      <p:sp>
        <p:nvSpPr>
          <p:cNvPr name="TextBox 13" id="13"/>
          <p:cNvSpPr txBox="true"/>
          <p:nvPr/>
        </p:nvSpPr>
        <p:spPr>
          <a:xfrm rot="0">
            <a:off x="1549170" y="6126428"/>
            <a:ext cx="4276000" cy="480399"/>
          </a:xfrm>
          <a:prstGeom prst="rect">
            <a:avLst/>
          </a:prstGeom>
        </p:spPr>
        <p:txBody>
          <a:bodyPr anchor="t" rtlCol="false" tIns="0" lIns="0" bIns="0" rIns="0">
            <a:spAutoFit/>
          </a:bodyPr>
          <a:lstStyle/>
          <a:p>
            <a:pPr algn="l" marL="0" indent="0" lvl="0">
              <a:lnSpc>
                <a:spcPts val="3971"/>
              </a:lnSpc>
              <a:spcBef>
                <a:spcPct val="0"/>
              </a:spcBef>
            </a:pPr>
            <a:r>
              <a:rPr lang="en-US" b="true" sz="2836" spc="-56">
                <a:solidFill>
                  <a:srgbClr val="106861"/>
                </a:solidFill>
                <a:latin typeface="Open Sauce Bold"/>
                <a:ea typeface="Open Sauce Bold"/>
                <a:cs typeface="Open Sauce Bold"/>
                <a:sym typeface="Open Sauce Bold"/>
              </a:rPr>
              <a:t>Market Cost and</a:t>
            </a:r>
          </a:p>
        </p:txBody>
      </p:sp>
      <p:sp>
        <p:nvSpPr>
          <p:cNvPr name="TextBox 14" id="14"/>
          <p:cNvSpPr txBox="true"/>
          <p:nvPr/>
        </p:nvSpPr>
        <p:spPr>
          <a:xfrm rot="0">
            <a:off x="1440437" y="6905026"/>
            <a:ext cx="9404725" cy="2408159"/>
          </a:xfrm>
          <a:prstGeom prst="rect">
            <a:avLst/>
          </a:prstGeom>
        </p:spPr>
        <p:txBody>
          <a:bodyPr anchor="t" rtlCol="false" tIns="0" lIns="0" bIns="0" rIns="0">
            <a:spAutoFit/>
          </a:bodyPr>
          <a:lstStyle/>
          <a:p>
            <a:pPr algn="l" marL="0" indent="0" lvl="0">
              <a:lnSpc>
                <a:spcPts val="2800"/>
              </a:lnSpc>
            </a:pPr>
            <a:r>
              <a:rPr lang="en-US" sz="1866">
                <a:solidFill>
                  <a:srgbClr val="343432"/>
                </a:solidFill>
                <a:latin typeface="Open Sauce"/>
                <a:ea typeface="Open Sauce"/>
                <a:cs typeface="Open Sauce"/>
                <a:sym typeface="Open Sauce"/>
              </a:rPr>
              <a:t>It is represented by the price of energy that changes over time. Time is divided into time slots (F1, F2, F3), each representing a price change. The amount of energy available for sale, to_sell, is determined by the difference between production and consumption. If production is high and consumption is low, more energy can be sold at a lower price (partner.price_curve[hour] *= 0.95). Otherwise, if consumption is high and production is low, the price increases by 5% (partner.price_curve[hour] *= 1.05).</a:t>
            </a:r>
          </a:p>
        </p:txBody>
      </p:sp>
      <p:sp>
        <p:nvSpPr>
          <p:cNvPr name="TextBox 15" id="15"/>
          <p:cNvSpPr txBox="true"/>
          <p:nvPr/>
        </p:nvSpPr>
        <p:spPr>
          <a:xfrm rot="0">
            <a:off x="4506105" y="6126428"/>
            <a:ext cx="4276000" cy="480399"/>
          </a:xfrm>
          <a:prstGeom prst="rect">
            <a:avLst/>
          </a:prstGeom>
        </p:spPr>
        <p:txBody>
          <a:bodyPr anchor="t" rtlCol="false" tIns="0" lIns="0" bIns="0" rIns="0">
            <a:spAutoFit/>
          </a:bodyPr>
          <a:lstStyle/>
          <a:p>
            <a:pPr algn="l" marL="0" indent="0" lvl="0">
              <a:lnSpc>
                <a:spcPts val="3971"/>
              </a:lnSpc>
              <a:spcBef>
                <a:spcPct val="0"/>
              </a:spcBef>
            </a:pPr>
            <a:r>
              <a:rPr lang="en-US" b="true" sz="2836" spc="-56">
                <a:solidFill>
                  <a:srgbClr val="106861"/>
                </a:solidFill>
                <a:latin typeface="Open Sauce Bold"/>
                <a:ea typeface="Open Sauce Bold"/>
                <a:cs typeface="Open Sauce Bold"/>
                <a:sym typeface="Open Sauce Bold"/>
              </a:rPr>
              <a:t>Price Strategy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DAGbaTElqE4</dc:identifier>
  <dcterms:modified xsi:type="dcterms:W3CDTF">2011-08-01T06:04:30Z</dcterms:modified>
  <cp:revision>1</cp:revision>
  <dc:title>White and Green Simple  Professional Business Project Presentation</dc:title>
</cp:coreProperties>
</file>

<file path=docProps/thumbnail.jpeg>
</file>